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70" r:id="rId3"/>
    <p:sldId id="275" r:id="rId4"/>
    <p:sldId id="276" r:id="rId5"/>
    <p:sldId id="277" r:id="rId6"/>
    <p:sldId id="278" r:id="rId7"/>
    <p:sldId id="257" r:id="rId8"/>
    <p:sldId id="258" r:id="rId9"/>
    <p:sldId id="259" r:id="rId10"/>
    <p:sldId id="260" r:id="rId11"/>
    <p:sldId id="261" r:id="rId12"/>
    <p:sldId id="263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C3A5-4256-45BA-AE22-F9AEBD3DD655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B4E28-0081-4926-BAAB-994C8ED190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A914-0FAE-4AEF-8422-272AB3AB7B5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9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BF10-0AEF-4E42-B48D-2A2315CCC50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78D-643D-4230-9B3A-9EFCBDA221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BF10-0AEF-4E42-B48D-2A2315CCC50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78D-643D-4230-9B3A-9EFCBDA22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BF10-0AEF-4E42-B48D-2A2315CCC50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78D-643D-4230-9B3A-9EFCBDA22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BF10-0AEF-4E42-B48D-2A2315CCC50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78D-643D-4230-9B3A-9EFCBDA22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BF10-0AEF-4E42-B48D-2A2315CCC50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78D-643D-4230-9B3A-9EFCBDA221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BF10-0AEF-4E42-B48D-2A2315CCC50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78D-643D-4230-9B3A-9EFCBDA22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BF10-0AEF-4E42-B48D-2A2315CCC50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78D-643D-4230-9B3A-9EFCBDA22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BF10-0AEF-4E42-B48D-2A2315CCC50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78D-643D-4230-9B3A-9EFCBDA22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BF10-0AEF-4E42-B48D-2A2315CCC50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78D-643D-4230-9B3A-9EFCBDA221A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BF10-0AEF-4E42-B48D-2A2315CCC50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78D-643D-4230-9B3A-9EFCBDA22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BF10-0AEF-4E42-B48D-2A2315CCC50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F78D-643D-4230-9B3A-9EFCBDA221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F5DBF10-0AEF-4E42-B48D-2A2315CCC50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692F78D-643D-4230-9B3A-9EFCBDA221A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7406640" cy="4536504"/>
          </a:xfrm>
        </p:spPr>
        <p:txBody>
          <a:bodyPr>
            <a:normAutofit fontScale="55000" lnSpcReduction="20000"/>
          </a:bodyPr>
          <a:lstStyle/>
          <a:p>
            <a:r>
              <a:rPr lang="ru-RU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читательской грамотности на уроках русского языка и литературы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Шипицына Е.В., учитель русского языка и литературы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59632" y="-99392"/>
            <a:ext cx="7406640" cy="106737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средняя общеобразовательная школа №13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32560" y="476672"/>
            <a:ext cx="7531928" cy="57606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«Лингвистическая сказка»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 умение извлекать необходимую информацию из прослушанного текста, применять её как при решении задачи, вызвавшей затруднение, так и при решении задач такого класса или типа..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«Мозаика». «Реставрация текста»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 целого текста из частей. Эффективен при изучении, например,  в 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тем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“Текст”, “ Тема текста”. Текст разделяется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(предложения, абзацы).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Ученикам предлагается собрать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разрозненных частей, разложив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правильной последовательности.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404664"/>
            <a:ext cx="8172400" cy="6336704"/>
          </a:xfrm>
        </p:spPr>
        <p:txBody>
          <a:bodyPr>
            <a:normAutofit fontScale="47500" lnSpcReduction="20000"/>
          </a:bodyPr>
          <a:lstStyle/>
          <a:p>
            <a:pPr marL="82296" indent="0" algn="ctr">
              <a:buNone/>
            </a:pPr>
            <a:r>
              <a:rPr lang="ru-RU" sz="4300" b="1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Прием «Семь мудрых сов</a:t>
            </a:r>
            <a:r>
              <a:rPr lang="ru-RU" sz="4300" b="1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marL="82296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Азы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над текстом.</a:t>
            </a:r>
          </a:p>
          <a:p>
            <a:pPr marL="82296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в тексте основные и новые понятия, запишите их в алфавитном порядке.</a:t>
            </a:r>
          </a:p>
          <a:p>
            <a:pPr marL="82296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Что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ждали?</a:t>
            </a:r>
          </a:p>
          <a:p>
            <a:pPr marL="82296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из текста такую информацию, которая является для вас неожиданной, так как противоречит вашим ожиданиями первоначальным представлениям.</a:t>
            </a:r>
          </a:p>
          <a:p>
            <a:pPr marL="82296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Ты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знаешь последние новости?</a:t>
            </a:r>
          </a:p>
          <a:p>
            <a:pPr marL="82296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Запишите ту информацию, которая является для вас новой.</a:t>
            </a:r>
          </a:p>
          <a:p>
            <a:pPr marL="82296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Главная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жизненная мудрость.</a:t>
            </a:r>
          </a:p>
          <a:p>
            <a:pPr marL="82296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выразить основную мысль разделов текста одной фразой.</a:t>
            </a:r>
          </a:p>
          <a:p>
            <a:pPr marL="82296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Известное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неизвестное.</a:t>
            </a:r>
          </a:p>
          <a:p>
            <a:pPr marL="82296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в тексте ту информацию, которая является для вас известной и ту, которая ранее была неизвестна.</a:t>
            </a:r>
          </a:p>
          <a:p>
            <a:pPr marL="82296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Поучительный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вывод.</a:t>
            </a:r>
          </a:p>
          <a:p>
            <a:pPr marL="82296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сделать из прочитанного текста такие выводы, которые были бы значимы для будущей деятельности и жизни?</a:t>
            </a:r>
          </a:p>
          <a:p>
            <a:pPr marL="82296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Важные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для обсуждения.</a:t>
            </a:r>
          </a:p>
          <a:p>
            <a:pPr marL="82296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в тексте такие высказывания, которые заслуживают особого внимания, и достойны обсуждения в рамках общей дискуссии?</a:t>
            </a:r>
          </a:p>
          <a:p>
            <a:pPr marL="82296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72808" cy="545861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«Прогноз по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заголовку»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Задается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какие ассоциации возникают у вас по поводу заявленной темы?</a:t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записываются на доске.</a:t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текста. Сравнение информации с той, что узнали из текста.</a:t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503194"/>
            <a:ext cx="5544616" cy="2460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7498080" cy="264320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  <a:latin typeface="Arial Black" pitchFamily="34" charset="0"/>
              </a:rPr>
              <a:t>Спасибо</a:t>
            </a:r>
            <a:br>
              <a:rPr lang="ru-RU" sz="72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7200" dirty="0" smtClean="0">
                <a:solidFill>
                  <a:srgbClr val="00B050"/>
                </a:solidFill>
                <a:latin typeface="Arial Black" pitchFamily="34" charset="0"/>
              </a:rPr>
              <a:t> за внимание!</a:t>
            </a:r>
            <a:endParaRPr lang="ru-RU" sz="72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/>
          </p:cNvSpPr>
          <p:nvPr>
            <p:ph type="ctrTitle"/>
          </p:nvPr>
        </p:nvSpPr>
        <p:spPr bwMode="auto">
          <a:xfrm>
            <a:off x="285720" y="214290"/>
            <a:ext cx="7406640" cy="147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. 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692696"/>
            <a:ext cx="8280920" cy="482453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                                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ещё ничего не значит; что читать и как понимать читаемое – вот в чём главное дело.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Д.К.Ушинский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«читательская грамотность» появился в контексте международного исследования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 году. 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– способность человека понимать и использовать письменные тексты, размышлять о них и заниматься чтением для того, чтобы достигать своих целей,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знания и возможности, участвовать в социальной жизни» 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65760" lvl="0" indent="-283464" algn="ctr">
              <a:spcBef>
                <a:spcPts val="600"/>
              </a:spcBef>
            </a:pPr>
            <a:r>
              <a:rPr lang="ru-RU" sz="36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Читательская </a:t>
            </a:r>
            <a:r>
              <a:rPr lang="ru-RU" sz="36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грамотность состоит </a:t>
            </a:r>
            <a:r>
              <a:rPr lang="ru-RU" sz="36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нескольких аспектов</a:t>
            </a:r>
            <a:r>
              <a:rPr lang="ru-RU" sz="36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беглое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и формы сообщения,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и её извлечение,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от частного к обобщённому,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идей и выводов,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текста,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содержании и оценка прочитанного,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внетекстовой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информацией.</a:t>
            </a:r>
          </a:p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навыки связаны между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6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49808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u="sng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Читательская грамотность формируется на основе работы со сплошными (описание, повествование, объяснение, аргументация, инструкция), </a:t>
            </a:r>
            <a:r>
              <a:rPr lang="ru-RU" sz="2400" u="sng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несплошными</a:t>
            </a:r>
            <a:r>
              <a:rPr lang="ru-RU" sz="2400" u="sng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текстами (иллюстрации, таблицы, графики, карты) и смешанными. Это позволяет решать задачи по развитию читательской грамотности: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757" y="2420888"/>
            <a:ext cx="7818072" cy="4187552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коммуникативную цель чтения текста,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фиксировать информацию на письме в виде плана, тезисов, полного или сжатого пересказа (устного или письменного),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основную мысль текста,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дифференцировать главную и второстепенную, известную и неизвестную информацию,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 информацию, иллюстрирующую языковые факты, явления или аргументирующую выдвинутый тезис,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комментировать и оценивать информацию текста. </a:t>
            </a:r>
          </a:p>
        </p:txBody>
      </p:sp>
    </p:spTree>
    <p:extLst>
      <p:ext uri="{BB962C8B-B14F-4D97-AF65-F5344CB8AC3E}">
        <p14:creationId xmlns:p14="http://schemas.microsoft.com/office/powerpoint/2010/main" val="162071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Рассмотрим читательские действия, на которых основаны ключевые области читательской грамотности.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72816"/>
            <a:ext cx="7498080" cy="48006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извлекать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интерпретировать информацию. Интерпретация предполагает извлечение из текста такой информации, которая не сообщается напрямую. Интеграция - связывание отдельных сообщений текста в единое целое. Умение связать единицы информации означает определить их общую роль в тексте, показать сходство или различие, обнаружить причинно-следственные связи и т.п.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оценивать содержание и форму текста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из текста</a:t>
            </a:r>
          </a:p>
        </p:txBody>
      </p:sp>
    </p:spTree>
    <p:extLst>
      <p:ext uri="{BB962C8B-B14F-4D97-AF65-F5344CB8AC3E}">
        <p14:creationId xmlns:p14="http://schemas.microsoft.com/office/powerpoint/2010/main" val="94146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методов обучения зависит от большого количества условий:</a:t>
            </a:r>
          </a:p>
          <a:p>
            <a:pPr marL="82296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целей и задач работы, уровня подготовки школьников и их возрастных</a:t>
            </a:r>
          </a:p>
          <a:p>
            <a:pPr marL="82296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особенностей, количества часов, отведённых образовательной программой</a:t>
            </a:r>
          </a:p>
          <a:p>
            <a:pPr marL="82296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изучение данной темы.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содержит набор приёмов,</a:t>
            </a: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продуктивной реализации этого метода на практике</a:t>
            </a:r>
          </a:p>
        </p:txBody>
      </p:sp>
    </p:spTree>
    <p:extLst>
      <p:ext uri="{BB962C8B-B14F-4D97-AF65-F5344CB8AC3E}">
        <p14:creationId xmlns:p14="http://schemas.microsoft.com/office/powerpoint/2010/main" val="164239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 «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Ошибкоопасное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формирования грамотного письма.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ошибкоопасные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места», включая незнакомые орфограммы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выделяются на письме зеленым цветом.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ученик  учится видеть орфограмму.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Формой организации деятельности учащихся  могут быть соревнования.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«Выдели больше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знакомых орфограмм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или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увидит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орфограммы по теме урока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87624" y="692696"/>
            <a:ext cx="7651576" cy="583264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 «Письмо с пробелами»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 читательского умения интегрировать и интерпретировать сообщения текста рекомендуется этот прием. Он подойдет в качестве проверки усвоенных ранее знаний и для работы с параграфом при изучении нового материала.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порядком морфологического разбора имени существительного.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 о существительном по опорным словам. (6 класс)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обозначает…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на вопросы…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Имя существительное обозначает…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на вопросы…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форма имени существительного - …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падеж…числа.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Имена существительные имеют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следующие постоянные признаки: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 или ….… или …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к … или …, или … роду, к … 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… , или ….. склонению.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87624" y="476672"/>
            <a:ext cx="7776864" cy="547260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«Верите ли вы, что…»</a:t>
            </a:r>
          </a:p>
          <a:p>
            <a:r>
              <a:rPr lang="ru-RU" dirty="0"/>
              <a:t>Формируем </a:t>
            </a:r>
            <a:r>
              <a:rPr lang="ru-RU" dirty="0" err="1" smtClean="0"/>
              <a:t>умениясвязывать</a:t>
            </a:r>
            <a:r>
              <a:rPr lang="ru-RU" dirty="0" smtClean="0"/>
              <a:t> </a:t>
            </a:r>
            <a:r>
              <a:rPr lang="ru-RU" dirty="0"/>
              <a:t>разрозненные факты в единую картину; систематизировать уже имеющуюся информацию. Этот прием может стать нетрадиционным началом урока и в то же время способствовать вдумчивой работе с текстом, критически воспринимать информацию, делать выводы о точности и ценности информации. Учащимся предлагаются утверждения,  с которыми они работают дважды: до чтения текста параграфа учебника и после знакомства с ним. </a:t>
            </a:r>
          </a:p>
          <a:p>
            <a:r>
              <a:rPr lang="ru-RU" dirty="0"/>
              <a:t>Полученные результаты обсуждаются.</a:t>
            </a:r>
          </a:p>
          <a:p>
            <a:r>
              <a:rPr lang="ru-RU" dirty="0"/>
              <a:t>Используется, например, </a:t>
            </a:r>
          </a:p>
          <a:p>
            <a:r>
              <a:rPr lang="ru-RU" dirty="0"/>
              <a:t>при знакомстве с причастием (7  класс):</a:t>
            </a:r>
          </a:p>
          <a:p>
            <a:r>
              <a:rPr lang="ru-RU" dirty="0"/>
              <a:t>Причастие - это самостоятельная </a:t>
            </a:r>
          </a:p>
          <a:p>
            <a:r>
              <a:rPr lang="ru-RU" dirty="0"/>
              <a:t>часть речи…</a:t>
            </a:r>
          </a:p>
          <a:p>
            <a:r>
              <a:rPr lang="ru-RU" dirty="0"/>
              <a:t>Причастия совмещают в себе </a:t>
            </a:r>
          </a:p>
          <a:p>
            <a:r>
              <a:rPr lang="ru-RU" dirty="0"/>
              <a:t>признаки глагола и ….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365104"/>
            <a:ext cx="3415296" cy="2259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164</TotalTime>
  <Words>586</Words>
  <Application>Microsoft Office PowerPoint</Application>
  <PresentationFormat>Экран (4:3)</PresentationFormat>
  <Paragraphs>90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Муниципальное бюджетное общеобразовательное учреждение средняя общеобразовательная школа №13</vt:lpstr>
      <vt:lpstr>. </vt:lpstr>
      <vt:lpstr>Читательская грамотность состоит из нескольких аспектов:</vt:lpstr>
      <vt:lpstr>Читательская грамотность формируется на основе работы со сплошными (описание, повествование, объяснение, аргументация, инструкция), несплошными текстами (иллюстрации, таблицы, графики, карты) и смешанными. Это позволяет решать задачи по развитию читательской грамотности:</vt:lpstr>
      <vt:lpstr>Рассмотрим читательские действия, на которых основаны ключевые области читательской грамотности.</vt:lpstr>
      <vt:lpstr>Презентация PowerPoint</vt:lpstr>
      <vt:lpstr>Прием  «Ошибкоопасное место»  для формирования грамотного письма.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Приём «Прогноз по заголовку» Задается вопрос: какие ассоциации возникают у вас по поводу заявленной темы? Ассоциации записываются на доске. Чтение текста. Сравнение информации с той, что узнали из текста. 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функциональной грамотности на уроках русского языка и литературы</dc:title>
  <dc:creator>Кондусова Марина Александровна</dc:creator>
  <cp:lastModifiedBy>Ученик</cp:lastModifiedBy>
  <cp:revision>17</cp:revision>
  <dcterms:created xsi:type="dcterms:W3CDTF">2022-12-15T14:59:35Z</dcterms:created>
  <dcterms:modified xsi:type="dcterms:W3CDTF">2026-03-16T09:54:58Z</dcterms:modified>
</cp:coreProperties>
</file>