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2" r:id="rId1"/>
  </p:sldMasterIdLst>
  <p:notesMasterIdLst>
    <p:notesMasterId r:id="rId16"/>
  </p:notesMasterIdLst>
  <p:sldIdLst>
    <p:sldId id="256" r:id="rId2"/>
    <p:sldId id="277" r:id="rId3"/>
    <p:sldId id="278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89" r:id="rId14"/>
    <p:sldId id="29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7" autoAdjust="0"/>
    <p:restoredTop sz="89048" autoAdjust="0"/>
  </p:normalViewPr>
  <p:slideViewPr>
    <p:cSldViewPr snapToGrid="0">
      <p:cViewPr varScale="1">
        <p:scale>
          <a:sx n="78" d="100"/>
          <a:sy n="78" d="100"/>
        </p:scale>
        <p:origin x="874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36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2487C4-0F22-44AC-84CF-4D749096D52A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842F0D-9074-45A2-99E3-E36BDC222F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8990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842F0D-9074-45A2-99E3-E36BDC222F09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3712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B1456-F58B-4023-9343-183030BD6154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63DCEDB-7E43-4E38-9F95-75ABA8F81B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3494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B1456-F58B-4023-9343-183030BD6154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63DCEDB-7E43-4E38-9F95-75ABA8F81B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1865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B1456-F58B-4023-9343-183030BD6154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63DCEDB-7E43-4E38-9F95-75ABA8F81B47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053820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B1456-F58B-4023-9343-183030BD6154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63DCEDB-7E43-4E38-9F95-75ABA8F81B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50576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B1456-F58B-4023-9343-183030BD6154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63DCEDB-7E43-4E38-9F95-75ABA8F81B47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085096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B1456-F58B-4023-9343-183030BD6154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63DCEDB-7E43-4E38-9F95-75ABA8F81B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13007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B1456-F58B-4023-9343-183030BD6154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DCEDB-7E43-4E38-9F95-75ABA8F81B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75090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B1456-F58B-4023-9343-183030BD6154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DCEDB-7E43-4E38-9F95-75ABA8F81B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770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B1456-F58B-4023-9343-183030BD6154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DCEDB-7E43-4E38-9F95-75ABA8F81B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8808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B1456-F58B-4023-9343-183030BD6154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63DCEDB-7E43-4E38-9F95-75ABA8F81B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0821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B1456-F58B-4023-9343-183030BD6154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63DCEDB-7E43-4E38-9F95-75ABA8F81B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4780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B1456-F58B-4023-9343-183030BD6154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63DCEDB-7E43-4E38-9F95-75ABA8F81B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2812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B1456-F58B-4023-9343-183030BD6154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DCEDB-7E43-4E38-9F95-75ABA8F81B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2154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B1456-F58B-4023-9343-183030BD6154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DCEDB-7E43-4E38-9F95-75ABA8F81B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820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B1456-F58B-4023-9343-183030BD6154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DCEDB-7E43-4E38-9F95-75ABA8F81B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0351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B1456-F58B-4023-9343-183030BD6154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63DCEDB-7E43-4E38-9F95-75ABA8F81B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2952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8B1456-F58B-4023-9343-183030BD6154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63DCEDB-7E43-4E38-9F95-75ABA8F81B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2752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  <p:sldLayoutId id="2147483754" r:id="rId12"/>
    <p:sldLayoutId id="2147483755" r:id="rId13"/>
    <p:sldLayoutId id="2147483756" r:id="rId14"/>
    <p:sldLayoutId id="2147483757" r:id="rId15"/>
    <p:sldLayoutId id="214748375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8743" y="0"/>
            <a:ext cx="10222817" cy="4444182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бюджетное общеобразовательное учреждение средняя общеобразовательная школа №13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Возможности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коррекции предшествующего развития детей с ОВЗ через реализацию программы индивидуальных и групповых </a:t>
            </a:r>
            <a:r>
              <a:rPr lang="ru-RU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занятий </a:t>
            </a:r>
            <a:r>
              <a:rPr lang="ru-RU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Восполнение пробелов по русскому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языку»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30603" y="4670265"/>
            <a:ext cx="7766936" cy="2080144"/>
          </a:xfrm>
        </p:spPr>
        <p:txBody>
          <a:bodyPr>
            <a:normAutofit/>
          </a:bodyPr>
          <a:lstStyle/>
          <a:p>
            <a:endParaRPr lang="ru-RU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Шипицына Е.В., учитель русского языка и литературы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3379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Угадай меня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84439" y="1905000"/>
            <a:ext cx="9420173" cy="4006222"/>
          </a:xfrm>
        </p:spPr>
        <p:txBody>
          <a:bodyPr/>
          <a:lstStyle/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Цель: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закрепить знание учащихся о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морфемах.</a:t>
            </a:r>
          </a:p>
          <a:p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Ученик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загадывает слово, дает детям лексическое значение загаданного слова и рисунок морфем, из которых оно состоит. Класс должен отгадать слово, которое загадал учащийся.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Один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учащийся загадывает слово, говорит его второму, тот с завязанными глазами рисует морфемы, из которых это слово состоит и показывает, что оно значит. Класс должен отгадать слово.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92384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Внимание, внимание</a:t>
            </a:r>
            <a:r>
              <a:rPr 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!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1716" y="1120877"/>
            <a:ext cx="12153541" cy="5132439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20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Цель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активизировать память, внимание, словарный запас, опираясь на знание правил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Из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предложенных стихотворений выписать слова со сочетаниями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ча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ща:</a:t>
            </a:r>
            <a:b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а) Целый день я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хлопо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____ б) Мишка, мой матер____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тый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b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Всё в гнездо свое та____ Спи в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пижамке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клет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____той!</a:t>
            </a:r>
            <a:b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Разбудить кого хо______ - Я тебя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кА____ю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b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Очень громко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затре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_____: Песню напеваю:</a:t>
            </a:r>
            <a:b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Глазки, соня, открывай, «Дождь, не лейся ____сто,</a:t>
            </a:r>
            <a:b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Утро новое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встре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____й! Стало так ненастно,</a:t>
            </a:r>
            <a:b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Плачут все осины,</a:t>
            </a:r>
            <a:b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Клёны и рябины,</a:t>
            </a:r>
            <a:b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____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хнут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травы и листва - </a:t>
            </a:r>
            <a:b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Осень в ___________ к нам пришла!»</a:t>
            </a:r>
            <a:b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2339540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Уроки развития </a:t>
            </a:r>
            <a:r>
              <a:rPr lang="ru-RU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речи</a:t>
            </a:r>
            <a:br>
              <a:rPr lang="ru-RU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Аналогия</a:t>
            </a:r>
            <a:br>
              <a:rPr lang="ru-RU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10813" y="2133601"/>
            <a:ext cx="9577489" cy="4554370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Найдите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аналогию между словами «Зима – снегирь = весна – ?» (грач).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Задание по группам: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группа – подберите однокоренные слова к слову «весна». Запишите и определите общий корень (весенний, веснушка, предвесенний; корень – весен,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весн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группа – подберите однокоренные слова к слову «грач». Запишите и определите общий корень (грачонок, грачиный,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грачиха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корень – грач).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69865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порядку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>
              <a:lnSpc>
                <a:spcPct val="115000"/>
              </a:lnSpc>
              <a:buClr>
                <a:srgbClr val="A53010"/>
              </a:buClr>
            </a:pPr>
            <a:r>
              <a:rPr lang="ru-RU" sz="17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 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набора слов необходимо найти родственные слова и записать их по порядку – существительное, прилагательное, глагол. Задание по рядам.</a:t>
            </a:r>
            <a:endParaRPr lang="ru-RU" sz="1300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buClr>
                <a:srgbClr val="A53010"/>
              </a:buClr>
            </a:pP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ряд – пестреть, песенный, песня, петь (песня, песенный, петь).</a:t>
            </a:r>
            <a:endParaRPr lang="ru-RU" sz="1300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buClr>
                <a:srgbClr val="A53010"/>
              </a:buClr>
            </a:pP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ряд – свет, светить, свист, светлый (свет, светлый, светить).</a:t>
            </a:r>
            <a:endParaRPr lang="ru-RU" sz="1300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buClr>
                <a:srgbClr val="A53010"/>
              </a:buClr>
            </a:pP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 ряд – тёплый, терпение, потепление, теплеть (потепление, тёплый, теплеть).</a:t>
            </a:r>
            <a:endParaRPr lang="ru-RU" sz="1300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6453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55664" y="2871020"/>
            <a:ext cx="8915400" cy="37776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4854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466794"/>
            <a:ext cx="8911687" cy="1280890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Как повысить мотивацию к учебной деятельности?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ru-RU" sz="7200" dirty="0"/>
              <a:t>	</a:t>
            </a:r>
            <a:r>
              <a:rPr lang="ru-RU" sz="8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использовать специальные методы, приемы и средства обучения (в том числе специализированные компьютерные технологии), обеспечивающие реализацию «обходных путей» обучения;  </a:t>
            </a:r>
          </a:p>
          <a:p>
            <a:pPr marL="0" indent="0">
              <a:buNone/>
            </a:pPr>
            <a:endParaRPr lang="ru-RU" sz="8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8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индивидуализировать обучение в большей степени, чем требуется для нормально развивающегося ребенка; </a:t>
            </a:r>
          </a:p>
          <a:p>
            <a:pPr marL="0" indent="0">
              <a:buNone/>
            </a:pPr>
            <a:endParaRPr lang="ru-RU" sz="8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8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обеспечить особую пространственную и временную организацию образовательной </a:t>
            </a:r>
            <a:r>
              <a:rPr lang="ru-RU" sz="8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среды</a:t>
            </a:r>
            <a:r>
              <a:rPr lang="ru-RU" sz="8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8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8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val="885322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827314"/>
            <a:ext cx="7766936" cy="1001486"/>
          </a:xfrm>
        </p:spPr>
        <p:txBody>
          <a:bodyPr/>
          <a:lstStyle/>
          <a:p>
            <a:r>
              <a:rPr lang="ru-RU" sz="2800" dirty="0">
                <a:solidFill>
                  <a:srgbClr val="C00000"/>
                </a:solidFill>
              </a:rPr>
              <a:t> С чего же  начать работу?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79406" y="2272188"/>
            <a:ext cx="9234674" cy="3773714"/>
          </a:xfrm>
        </p:spPr>
        <p:txBody>
          <a:bodyPr>
            <a:normAutofit/>
          </a:bodyPr>
          <a:lstStyle/>
          <a:p>
            <a:pPr algn="just"/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Задачи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Общеобразовательная – формирование грамматических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понятий, орфографических умений и навыков, выработка умений использовать синтаксические структуры в связной речи, грамотного письма на основе изучения элементарного курса грамматики.</a:t>
            </a:r>
          </a:p>
        </p:txBody>
      </p:sp>
    </p:spTree>
    <p:extLst>
      <p:ext uri="{BB962C8B-B14F-4D97-AF65-F5344CB8AC3E}">
        <p14:creationId xmlns:p14="http://schemas.microsoft.com/office/powerpoint/2010/main" val="1228410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Помимо задач по  обучению   необходимо решить следующие задачи: 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-повысить самооценку ребёнка;</a:t>
            </a:r>
            <a:b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-расширить представления обучающегося о мире в целом;</a:t>
            </a:r>
            <a:b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-усилить положительное отношение к учебной деятельности</a:t>
            </a:r>
          </a:p>
        </p:txBody>
      </p:sp>
    </p:spTree>
    <p:extLst>
      <p:ext uri="{BB962C8B-B14F-4D97-AF65-F5344CB8AC3E}">
        <p14:creationId xmlns:p14="http://schemas.microsoft.com/office/powerpoint/2010/main" val="640272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необходимо при работе с </a:t>
            </a:r>
            <a:r>
              <a:rPr lang="ru-RU" dirty="0"/>
              <a:t>детьми с ОВЗ </a:t>
            </a:r>
            <a:r>
              <a:rPr lang="ru-RU" dirty="0" smtClean="0"/>
              <a:t>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2490" y="2133600"/>
            <a:ext cx="9892122" cy="4208206"/>
          </a:xfrm>
        </p:spPr>
        <p:txBody>
          <a:bodyPr>
            <a:normAutofit lnSpcReduction="10000"/>
          </a:bodyPr>
          <a:lstStyle/>
          <a:p>
            <a:pPr lvl="0" algn="just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Индивидуальный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подход.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Предупреждение наступления утомляемости.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Активация познавательной деятельности.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Проведение подготовительных мероприятий.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Расширение знаний об окружающем мире.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Коррекция всех видов высших психических функций: памяти, внимания, мышления, восприятия и речи.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717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342900" lvl="0" indent="450850">
              <a:lnSpc>
                <a:spcPct val="115000"/>
              </a:lnSpc>
              <a:spcBef>
                <a:spcPts val="1000"/>
              </a:spcBef>
            </a:pP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моей работе стала незаменимой технология организации групповой работы, более подходящая к </a:t>
            </a:r>
            <a:r>
              <a:rPr lang="ru-RU" sz="18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разноуровневой</a:t>
            </a:r>
            <a:r>
              <a:rPr lang="ru-RU" sz="18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коррекции.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Изучение индивидуальных особенностей учащихся и советы школьного психолога позволили мне разделить детей внутри класса на три группы по уровню развития.</a:t>
            </a:r>
            <a:r>
              <a:rPr lang="ru-RU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71484" y="2133599"/>
            <a:ext cx="9833128" cy="4463845"/>
          </a:xfrm>
        </p:spPr>
        <p:txBody>
          <a:bodyPr>
            <a:normAutofit/>
          </a:bodyPr>
          <a:lstStyle/>
          <a:p>
            <a:pPr indent="450850" algn="just">
              <a:lnSpc>
                <a:spcPct val="115000"/>
              </a:lnSpc>
            </a:pPr>
            <a:r>
              <a:rPr lang="ru-RU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первую группу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вошли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дети,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которые обладают более высоким по сравнению с другими детьми в классе уровнем деятельности. У этих детей достаточно четкая и выразительная речь, достаточный словарный запас.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850" algn="just">
              <a:lnSpc>
                <a:spcPct val="115000"/>
              </a:lnSpc>
            </a:pP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 вторую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самую многочисленную группу, вошли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дети, которые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могут сконцентрировать свое внимание и в работе могут допустить ошибки. Им необходимо систематическое повторение ранее изученного.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850" algn="just">
              <a:lnSpc>
                <a:spcPct val="115000"/>
              </a:lnSpc>
            </a:pP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Третью группу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образовали ученики с замедленной реакцией на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вопрос</a:t>
            </a:r>
            <a:r>
              <a:rPr lang="ru-RU" sz="14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задание учителя, с замедленной речью, бедной эмоционально и по составу. Этим ученикам требуется значительно больше времени на усвоение правила, чем другим.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buNone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Цель дифференцированного обучения -  умение организовать учебный процесс с учетом индивидуальных особенностей личности.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13855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9609" y="407801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Дидактическая игра</a:t>
            </a: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31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ОТГАДАЙ</a:t>
            </a:r>
            <a:r>
              <a:rPr lang="ru-RU" sz="31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ГДЕ РАСТЕТ.</a:t>
            </a:r>
            <a:r>
              <a:rPr lang="ru-RU" sz="31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31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31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73161" y="1612490"/>
            <a:ext cx="9931451" cy="4347893"/>
          </a:xfrm>
        </p:spPr>
        <p:txBody>
          <a:bodyPr>
            <a:normAutofit/>
          </a:bodyPr>
          <a:lstStyle/>
          <a:p>
            <a:r>
              <a:rPr lang="ru-RU" sz="28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отработка умения быстро составлять предложение.</a:t>
            </a:r>
            <a:endParaRPr lang="ru-RU" sz="2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Ход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учитель бросает мяч и называет овощ, фрукт, дерево, куст, ягоду. Обучающийся, поймавший мяч, составляет предложение о том, где растет это растение, и возвращает мяч учителю.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 игра может выполняться и на другом речевом материале: где лежит?, где работает?, где живет? и т.д.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42526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4074" y="260316"/>
            <a:ext cx="8911687" cy="1280890"/>
          </a:xfrm>
        </p:spPr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Полный ответ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5910" y="1081548"/>
            <a:ext cx="11139947" cy="5368413"/>
          </a:xfrm>
        </p:spPr>
        <p:txBody>
          <a:bodyPr>
            <a:normAutofit fontScale="70000" lnSpcReduction="20000"/>
          </a:bodyPr>
          <a:lstStyle/>
          <a:p>
            <a:r>
              <a:rPr 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Цель: 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отработка 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умения правильно составлять предложение по вопросу учителя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3200" b="1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Ход </a:t>
            </a:r>
            <a:r>
              <a:rPr lang="ru-RU" sz="32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игры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учитель задает вопрос, обучающиеся дают на него полный ответ. Правильный по содержанию и структуре предложения ответ оценивается фишкой. Выигрывает тот ряд, обучающиеся которого набрали большее количество фишек.</a:t>
            </a:r>
            <a:endParaRPr lang="ru-RU" sz="3200" u="sng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u="sng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Примерный </a:t>
            </a:r>
            <a:r>
              <a:rPr lang="ru-RU" sz="32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3200" dirty="0">
              <a:solidFill>
                <a:srgbClr val="1F1F1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можно видеть с закрытыми глазами? (сон)</a:t>
            </a:r>
            <a:endParaRPr lang="ru-RU" sz="3200" dirty="0">
              <a:solidFill>
                <a:srgbClr val="1F1F1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Какой месяц короче? (февраль или май)</a:t>
            </a:r>
            <a:endParaRPr lang="ru-RU" sz="3200" dirty="0">
              <a:solidFill>
                <a:srgbClr val="1F1F1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Каким гребнем голову не причешешь? (петушиным)</a:t>
            </a:r>
            <a:endParaRPr lang="ru-RU" sz="3200" dirty="0">
              <a:solidFill>
                <a:srgbClr val="1F1F1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какое дерево садится ворона после дождя? (на мокрое)</a:t>
            </a:r>
            <a:endParaRPr lang="ru-RU" sz="3200" dirty="0">
              <a:solidFill>
                <a:srgbClr val="1F1F1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какого крана нельзя напиться? (из подъемного)</a:t>
            </a:r>
            <a:endParaRPr lang="ru-RU" sz="3200" dirty="0">
              <a:solidFill>
                <a:srgbClr val="1F1F1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называется дерево с белым стволом</a:t>
            </a:r>
            <a:r>
              <a:rPr lang="ru-RU" sz="32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ru-RU" sz="3200" dirty="0" smtClean="0">
                <a:solidFill>
                  <a:srgbClr val="1F1F1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Какие </a:t>
            </a:r>
            <a:r>
              <a:rPr lang="ru-RU" sz="32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деревья не знают листопада?</a:t>
            </a:r>
            <a:endParaRPr lang="ru-RU" sz="3200" dirty="0">
              <a:solidFill>
                <a:srgbClr val="1F1F1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Какую птицу зовут лесным доктором?</a:t>
            </a:r>
            <a:endParaRPr lang="ru-RU" sz="3200" dirty="0">
              <a:solidFill>
                <a:srgbClr val="1F1F1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Какая птица любит блестящие вещи?</a:t>
            </a:r>
            <a:endParaRPr lang="ru-RU" sz="3200" dirty="0">
              <a:solidFill>
                <a:srgbClr val="1F1F1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47868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Узнай, что я сказала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45110" y="1425677"/>
            <a:ext cx="9459502" cy="5230762"/>
          </a:xfrm>
        </p:spPr>
        <p:txBody>
          <a:bodyPr>
            <a:normAutofit fontScale="92500" lnSpcReduction="10000"/>
          </a:bodyPr>
          <a:lstStyle/>
          <a:p>
            <a:r>
              <a:rPr lang="ru-RU" b="1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формирование умения составлять предложения из данных слов, развивать словесную память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обучащихся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быструю ориентировку в языковом материале.</a:t>
            </a:r>
            <a:endParaRPr lang="ru-RU" dirty="0">
              <a:solidFill>
                <a:srgbClr val="1F1F1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Ход игры: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учитель называет слова деформированного предложения. Обучающиеся устно расставляют слова в нужном порядке и называют предложение. Правильный ответ оценивается фишкой.</a:t>
            </a:r>
            <a:endParaRPr lang="ru-RU" dirty="0">
              <a:solidFill>
                <a:srgbClr val="1F1F1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этой игры можно использовать как изолированные деформированные предложения, так и предложения из связного текста. Например,</a:t>
            </a:r>
            <a:endParaRPr lang="ru-RU" dirty="0">
              <a:solidFill>
                <a:srgbClr val="1F1F1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У, были, цыплята, курицы.</a:t>
            </a:r>
            <a:endParaRPr lang="ru-RU" dirty="0">
              <a:solidFill>
                <a:srgbClr val="1F1F1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Она, их, на, повела, лужок.</a:t>
            </a:r>
            <a:endParaRPr lang="ru-RU" dirty="0">
              <a:solidFill>
                <a:srgbClr val="1F1F1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Около, лужка, маленькая, протекала, речка.</a:t>
            </a:r>
            <a:endParaRPr lang="ru-RU" dirty="0">
              <a:solidFill>
                <a:srgbClr val="1F1F1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Одина, бросился, цыпленок, речку, в.</a:t>
            </a:r>
            <a:endParaRPr lang="ru-RU" dirty="0">
              <a:solidFill>
                <a:srgbClr val="1F1F1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Курица, с, закудахтала, испугу.</a:t>
            </a:r>
            <a:endParaRPr lang="ru-RU" dirty="0">
              <a:solidFill>
                <a:srgbClr val="1F1F1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Цыпленок, речке, в, спокойно, плыл.</a:t>
            </a:r>
            <a:endParaRPr lang="ru-RU" dirty="0">
              <a:solidFill>
                <a:srgbClr val="1F1F1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Он, был, цыпленок, не, а, утенок.</a:t>
            </a:r>
            <a:endParaRPr lang="ru-RU" dirty="0">
              <a:solidFill>
                <a:srgbClr val="1F1F1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Желающие могут повторить весь рассказ после окончания игры.</a:t>
            </a:r>
            <a:endParaRPr lang="ru-RU" dirty="0">
              <a:solidFill>
                <a:srgbClr val="1F1F1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8951570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281</TotalTime>
  <Words>502</Words>
  <Application>Microsoft Office PowerPoint</Application>
  <PresentationFormat>Широкоэкранный</PresentationFormat>
  <Paragraphs>76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Calibri</vt:lpstr>
      <vt:lpstr>Century Gothic</vt:lpstr>
      <vt:lpstr>Times New Roman</vt:lpstr>
      <vt:lpstr>Wingdings 3</vt:lpstr>
      <vt:lpstr>Легкий дым</vt:lpstr>
      <vt:lpstr> Муниципальное бюджетное общеобразовательное учреждение средняя общеобразовательная школа №13   Возможности коррекции предшествующего развития детей с ОВЗ через реализацию программы индивидуальных и групповых занятий «Восполнение пробелов по русскому языку»</vt:lpstr>
      <vt:lpstr>Как повысить мотивацию к учебной деятельности?</vt:lpstr>
      <vt:lpstr> С чего же  начать работу? </vt:lpstr>
      <vt:lpstr>Помимо задач по  обучению   необходимо решить следующие задачи:   </vt:lpstr>
      <vt:lpstr>Что необходимо при работе с детьми с ОВЗ ?</vt:lpstr>
      <vt:lpstr>В моей работе стала незаменимой технология организации групповой работы, более подходящая к разноуровневой коррекции. Изучение индивидуальных особенностей учащихся и советы школьного психолога позволили мне разделить детей внутри класса на три группы по уровню развития. </vt:lpstr>
      <vt:lpstr>Дидактическая игра.  ОТГАДАЙ, ГДЕ РАСТЕТ. </vt:lpstr>
      <vt:lpstr>Полный ответ</vt:lpstr>
      <vt:lpstr>Узнай, что я сказала</vt:lpstr>
      <vt:lpstr>Угадай меня</vt:lpstr>
      <vt:lpstr>Внимание, внимание!</vt:lpstr>
      <vt:lpstr>Уроки развития речи Аналогия </vt:lpstr>
      <vt:lpstr>По порядку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 опыта работы с детьми с ОВЗ на уроках русского языка и литературы</dc:title>
  <dc:creator>Admin</dc:creator>
  <cp:lastModifiedBy>Ученик</cp:lastModifiedBy>
  <cp:revision>19</cp:revision>
  <dcterms:created xsi:type="dcterms:W3CDTF">2018-05-05T09:08:38Z</dcterms:created>
  <dcterms:modified xsi:type="dcterms:W3CDTF">2026-03-17T09:26:18Z</dcterms:modified>
</cp:coreProperties>
</file>