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58" r:id="rId2"/>
    <p:sldId id="256" r:id="rId3"/>
    <p:sldId id="290" r:id="rId4"/>
    <p:sldId id="328" r:id="rId5"/>
    <p:sldId id="306" r:id="rId6"/>
    <p:sldId id="333" r:id="rId7"/>
    <p:sldId id="319" r:id="rId8"/>
    <p:sldId id="311" r:id="rId9"/>
    <p:sldId id="309" r:id="rId10"/>
    <p:sldId id="312" r:id="rId11"/>
    <p:sldId id="313" r:id="rId12"/>
    <p:sldId id="327" r:id="rId13"/>
    <p:sldId id="325" r:id="rId14"/>
    <p:sldId id="314" r:id="rId15"/>
    <p:sldId id="329" r:id="rId16"/>
    <p:sldId id="318" r:id="rId17"/>
    <p:sldId id="315" r:id="rId18"/>
    <p:sldId id="320" r:id="rId19"/>
    <p:sldId id="322" r:id="rId20"/>
    <p:sldId id="324" r:id="rId21"/>
    <p:sldId id="330" r:id="rId22"/>
    <p:sldId id="331" r:id="rId23"/>
    <p:sldId id="28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20E03E4-B559-413B-9B9B-7A2DA59ECA00}">
          <p14:sldIdLst>
            <p14:sldId id="258"/>
            <p14:sldId id="256"/>
            <p14:sldId id="290"/>
            <p14:sldId id="328"/>
            <p14:sldId id="306"/>
            <p14:sldId id="333"/>
            <p14:sldId id="319"/>
            <p14:sldId id="311"/>
            <p14:sldId id="309"/>
            <p14:sldId id="312"/>
          </p14:sldIdLst>
        </p14:section>
        <p14:section name="Раздел без заголовка" id="{A4482121-5F31-4264-935D-137CBECA541E}">
          <p14:sldIdLst>
            <p14:sldId id="313"/>
            <p14:sldId id="327"/>
            <p14:sldId id="325"/>
            <p14:sldId id="314"/>
            <p14:sldId id="329"/>
            <p14:sldId id="318"/>
            <p14:sldId id="315"/>
            <p14:sldId id="320"/>
            <p14:sldId id="322"/>
            <p14:sldId id="324"/>
            <p14:sldId id="330"/>
            <p14:sldId id="331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65" autoAdjust="0"/>
    <p:restoredTop sz="94660"/>
  </p:normalViewPr>
  <p:slideViewPr>
    <p:cSldViewPr>
      <p:cViewPr varScale="1">
        <p:scale>
          <a:sx n="65" d="100"/>
          <a:sy n="65" d="100"/>
        </p:scale>
        <p:origin x="1276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3A1323-D0D7-4AC7-B175-97DD0070FA6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AFAC73-8FEC-465D-8999-F9CDE957B48B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1" dirty="0" smtClean="0">
              <a:solidFill>
                <a:schemeClr val="bg1"/>
              </a:solidFill>
            </a:rPr>
            <a:t>1 стадия – вызов</a:t>
          </a:r>
          <a:endParaRPr lang="ru-RU" sz="2400" dirty="0" smtClean="0">
            <a:solidFill>
              <a:schemeClr val="bg1"/>
            </a:solidFill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bg1"/>
              </a:solidFill>
            </a:rPr>
            <a:t> </a:t>
          </a:r>
          <a:endParaRPr lang="ru-RU" sz="1200" dirty="0"/>
        </a:p>
      </dgm:t>
    </dgm:pt>
    <dgm:pt modelId="{E657D9CA-D6E0-4222-8D49-2EF873792E46}" type="parTrans" cxnId="{4E37758A-A728-4E13-B4A2-6460E4620DEB}">
      <dgm:prSet/>
      <dgm:spPr/>
      <dgm:t>
        <a:bodyPr/>
        <a:lstStyle/>
        <a:p>
          <a:endParaRPr lang="ru-RU"/>
        </a:p>
      </dgm:t>
    </dgm:pt>
    <dgm:pt modelId="{6C8CFF81-AD57-427C-9927-0072805CBA33}" type="sibTrans" cxnId="{4E37758A-A728-4E13-B4A2-6460E4620DEB}">
      <dgm:prSet/>
      <dgm:spPr/>
      <dgm:t>
        <a:bodyPr/>
        <a:lstStyle/>
        <a:p>
          <a:endParaRPr lang="ru-RU"/>
        </a:p>
      </dgm:t>
    </dgm:pt>
    <dgm:pt modelId="{A8D160B4-AE87-4915-85D4-3D4A1C578C2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Прогноз по заголовку.</a:t>
          </a:r>
          <a:endParaRPr lang="ru-RU" sz="2000" b="1" dirty="0">
            <a:solidFill>
              <a:schemeClr val="tx1"/>
            </a:solidFill>
          </a:endParaRPr>
        </a:p>
      </dgm:t>
    </dgm:pt>
    <dgm:pt modelId="{E7BD3EF9-403A-4F18-A9CD-F9416F1B16D9}" type="parTrans" cxnId="{3BAA430A-4642-4FF0-97F2-79F3236EB724}">
      <dgm:prSet/>
      <dgm:spPr/>
      <dgm:t>
        <a:bodyPr/>
        <a:lstStyle/>
        <a:p>
          <a:endParaRPr lang="ru-RU"/>
        </a:p>
      </dgm:t>
    </dgm:pt>
    <dgm:pt modelId="{A33D6676-76CD-4FD5-87EC-2F85234C71E2}" type="sibTrans" cxnId="{3BAA430A-4642-4FF0-97F2-79F3236EB724}">
      <dgm:prSet/>
      <dgm:spPr/>
      <dgm:t>
        <a:bodyPr/>
        <a:lstStyle/>
        <a:p>
          <a:endParaRPr lang="ru-RU"/>
        </a:p>
      </dgm:t>
    </dgm:pt>
    <dgm:pt modelId="{CC939412-4D7E-4BF4-84B3-7505048DADFF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Сформулировать предположения о тематике текста на основе имеющихся иллюстраций.</a:t>
          </a:r>
          <a:endParaRPr lang="ru-RU" sz="2000" b="1" dirty="0">
            <a:solidFill>
              <a:schemeClr val="tx1"/>
            </a:solidFill>
          </a:endParaRPr>
        </a:p>
      </dgm:t>
    </dgm:pt>
    <dgm:pt modelId="{432947B3-13F2-43E9-9672-8BDD6F755E6B}" type="parTrans" cxnId="{A60610C4-13E2-4C91-8C9A-2109623E5C8A}">
      <dgm:prSet/>
      <dgm:spPr/>
      <dgm:t>
        <a:bodyPr/>
        <a:lstStyle/>
        <a:p>
          <a:endParaRPr lang="ru-RU"/>
        </a:p>
      </dgm:t>
    </dgm:pt>
    <dgm:pt modelId="{040CF760-5FF6-4C8D-A53F-C55D9C424AB4}" type="sibTrans" cxnId="{A60610C4-13E2-4C91-8C9A-2109623E5C8A}">
      <dgm:prSet/>
      <dgm:spPr/>
      <dgm:t>
        <a:bodyPr/>
        <a:lstStyle/>
        <a:p>
          <a:endParaRPr lang="ru-RU"/>
        </a:p>
      </dgm:t>
    </dgm:pt>
    <dgm:pt modelId="{1B192152-16D2-4FDF-9597-3B72EBB56AC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1" dirty="0" smtClean="0">
              <a:solidFill>
                <a:schemeClr val="bg1"/>
              </a:solidFill>
            </a:rPr>
            <a:t>2 стадия -осмысление</a:t>
          </a:r>
          <a:r>
            <a:rPr lang="ru-RU" sz="1800" i="1" dirty="0" smtClean="0">
              <a:solidFill>
                <a:srgbClr val="FF0000"/>
              </a:solidFill>
            </a:rPr>
            <a:t>. 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dirty="0" smtClean="0">
            <a:solidFill>
              <a:srgbClr val="003399"/>
            </a:solidFill>
          </a:endParaRPr>
        </a:p>
        <a:p>
          <a:endParaRPr lang="ru-RU" sz="1200" dirty="0"/>
        </a:p>
      </dgm:t>
    </dgm:pt>
    <dgm:pt modelId="{BADF3971-617C-4D38-9BB0-7C7DB20E53C3}" type="parTrans" cxnId="{5EACA222-BB69-40E3-A898-C0AC5D1736B6}">
      <dgm:prSet/>
      <dgm:spPr/>
      <dgm:t>
        <a:bodyPr/>
        <a:lstStyle/>
        <a:p>
          <a:endParaRPr lang="ru-RU"/>
        </a:p>
      </dgm:t>
    </dgm:pt>
    <dgm:pt modelId="{19BD3497-E584-4117-BE38-1A8330DF284A}" type="sibTrans" cxnId="{5EACA222-BB69-40E3-A898-C0AC5D1736B6}">
      <dgm:prSet/>
      <dgm:spPr/>
      <dgm:t>
        <a:bodyPr/>
        <a:lstStyle/>
        <a:p>
          <a:endParaRPr lang="ru-RU"/>
        </a:p>
      </dgm:t>
    </dgm:pt>
    <dgm:pt modelId="{218E42A2-2344-4FCC-8F94-B25AB10DF8C5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Познакомившись с частью текста, учащиеся уточняют свое представление о материале. </a:t>
          </a:r>
          <a:endParaRPr lang="ru-RU" sz="2000" b="1" dirty="0">
            <a:solidFill>
              <a:schemeClr val="tx1"/>
            </a:solidFill>
          </a:endParaRPr>
        </a:p>
      </dgm:t>
    </dgm:pt>
    <dgm:pt modelId="{64268E62-A3FF-4013-8644-657E8829F06D}" type="parTrans" cxnId="{129CB837-AC66-40F8-A278-644E0DBDA9B0}">
      <dgm:prSet/>
      <dgm:spPr/>
      <dgm:t>
        <a:bodyPr/>
        <a:lstStyle/>
        <a:p>
          <a:endParaRPr lang="ru-RU"/>
        </a:p>
      </dgm:t>
    </dgm:pt>
    <dgm:pt modelId="{5B4A5FAC-3757-48A4-8D6E-36BCFA2D47A3}" type="sibTrans" cxnId="{129CB837-AC66-40F8-A278-644E0DBDA9B0}">
      <dgm:prSet/>
      <dgm:spPr/>
      <dgm:t>
        <a:bodyPr/>
        <a:lstStyle/>
        <a:p>
          <a:endParaRPr lang="ru-RU"/>
        </a:p>
      </dgm:t>
    </dgm:pt>
    <dgm:pt modelId="{A30DE987-CE29-4ECC-B292-4EB137098DDA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1" dirty="0" smtClean="0">
              <a:solidFill>
                <a:schemeClr val="bg1"/>
              </a:solidFill>
            </a:rPr>
            <a:t>3 стадия - рефлексия</a:t>
          </a:r>
          <a:endParaRPr lang="ru-RU" sz="1200" dirty="0" smtClean="0">
            <a:solidFill>
              <a:srgbClr val="FF0000"/>
            </a:solidFill>
          </a:endParaRPr>
        </a:p>
        <a:p>
          <a:pPr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dirty="0"/>
        </a:p>
      </dgm:t>
    </dgm:pt>
    <dgm:pt modelId="{3AB4D035-95B9-4BB9-8C92-6AF9EC41CB70}" type="parTrans" cxnId="{9F8A4887-1EEA-4CF5-87B4-89ABB60AEAFA}">
      <dgm:prSet/>
      <dgm:spPr/>
      <dgm:t>
        <a:bodyPr/>
        <a:lstStyle/>
        <a:p>
          <a:endParaRPr lang="ru-RU"/>
        </a:p>
      </dgm:t>
    </dgm:pt>
    <dgm:pt modelId="{5AF813F7-CBE4-4E54-B98B-5B5B2AFA6CDA}" type="sibTrans" cxnId="{9F8A4887-1EEA-4CF5-87B4-89ABB60AEAFA}">
      <dgm:prSet/>
      <dgm:spPr/>
      <dgm:t>
        <a:bodyPr/>
        <a:lstStyle/>
        <a:p>
          <a:endParaRPr lang="ru-RU"/>
        </a:p>
      </dgm:t>
    </dgm:pt>
    <dgm:pt modelId="{9ADF96DF-8B2E-4475-BAA9-7EAFC7FCBDDB}">
      <dgm:prSet phldrT="[Текст]" custT="1"/>
      <dgm:spPr/>
      <dgm:t>
        <a:bodyPr/>
        <a:lstStyle/>
        <a:p>
          <a:r>
            <a:rPr lang="ru-RU" sz="2000" b="1" i="0" dirty="0" smtClean="0">
              <a:solidFill>
                <a:schemeClr val="tx1"/>
              </a:solidFill>
            </a:rPr>
            <a:t>Что будет с героем после событий рассказа?</a:t>
          </a:r>
          <a:endParaRPr lang="ru-RU" sz="2000" b="1" i="0" dirty="0">
            <a:solidFill>
              <a:schemeClr val="tx1"/>
            </a:solidFill>
          </a:endParaRPr>
        </a:p>
      </dgm:t>
    </dgm:pt>
    <dgm:pt modelId="{FB4D27BD-E941-4A24-925C-1F7D2EDE5D2B}" type="parTrans" cxnId="{0546C82B-5811-446C-89BA-7DFDA615D677}">
      <dgm:prSet/>
      <dgm:spPr/>
      <dgm:t>
        <a:bodyPr/>
        <a:lstStyle/>
        <a:p>
          <a:endParaRPr lang="ru-RU"/>
        </a:p>
      </dgm:t>
    </dgm:pt>
    <dgm:pt modelId="{F68FA3CA-6DBB-44C0-9C88-24DA8D1F40CD}" type="sibTrans" cxnId="{0546C82B-5811-446C-89BA-7DFDA615D677}">
      <dgm:prSet/>
      <dgm:spPr/>
      <dgm:t>
        <a:bodyPr/>
        <a:lstStyle/>
        <a:p>
          <a:endParaRPr lang="ru-RU"/>
        </a:p>
      </dgm:t>
    </dgm:pt>
    <dgm:pt modelId="{A63B122E-291C-47CE-B64F-F6F861CEF51C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Обязателен вопрос: </a:t>
          </a:r>
          <a:r>
            <a:rPr lang="ru-RU" sz="2000" b="1" i="1" dirty="0" smtClean="0">
              <a:solidFill>
                <a:schemeClr val="tx1"/>
              </a:solidFill>
            </a:rPr>
            <a:t>"Что будет дальше и почему?"</a:t>
          </a:r>
        </a:p>
      </dgm:t>
    </dgm:pt>
    <dgm:pt modelId="{7541A7C9-3325-49DC-AEFE-B52C98E79821}" type="parTrans" cxnId="{914D764E-A508-49AB-8D70-EC3674C858F7}">
      <dgm:prSet/>
      <dgm:spPr/>
      <dgm:t>
        <a:bodyPr/>
        <a:lstStyle/>
        <a:p>
          <a:endParaRPr lang="ru-RU"/>
        </a:p>
      </dgm:t>
    </dgm:pt>
    <dgm:pt modelId="{6DE6B89A-9A58-4DE5-9FB1-76CF1466ADD7}" type="sibTrans" cxnId="{914D764E-A508-49AB-8D70-EC3674C858F7}">
      <dgm:prSet/>
      <dgm:spPr/>
      <dgm:t>
        <a:bodyPr/>
        <a:lstStyle/>
        <a:p>
          <a:endParaRPr lang="ru-RU"/>
        </a:p>
      </dgm:t>
    </dgm:pt>
    <dgm:pt modelId="{89174F18-3803-4B61-8459-5075DFC69E8E}" type="pres">
      <dgm:prSet presAssocID="{D03A1323-D0D7-4AC7-B175-97DD0070FA6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D8F4CE-AA12-406A-B30A-FB7B7A1558E8}" type="pres">
      <dgm:prSet presAssocID="{09AFAC73-8FEC-465D-8999-F9CDE957B48B}" presName="linNode" presStyleCnt="0"/>
      <dgm:spPr/>
    </dgm:pt>
    <dgm:pt modelId="{8118F4F2-923A-4E8C-B5CD-6060166AE4CE}" type="pres">
      <dgm:prSet presAssocID="{09AFAC73-8FEC-465D-8999-F9CDE957B48B}" presName="parentText" presStyleLbl="node1" presStyleIdx="0" presStyleCnt="3" custScaleY="131401" custLinFactNeighborX="-6920" custLinFactNeighborY="-323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A85116-5CBB-4B59-946B-E1AD41010695}" type="pres">
      <dgm:prSet presAssocID="{09AFAC73-8FEC-465D-8999-F9CDE957B48B}" presName="descendantText" presStyleLbl="alignAccFollowNode1" presStyleIdx="0" presStyleCnt="3" custScaleY="111401" custLinFactNeighborX="5806" custLinFactNeighborY="-100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69176C-BB78-4D45-B752-13AF225226CF}" type="pres">
      <dgm:prSet presAssocID="{6C8CFF81-AD57-427C-9927-0072805CBA33}" presName="sp" presStyleCnt="0"/>
      <dgm:spPr/>
    </dgm:pt>
    <dgm:pt modelId="{B66E632F-0CDA-43DF-8317-4E69769053BD}" type="pres">
      <dgm:prSet presAssocID="{1B192152-16D2-4FDF-9597-3B72EBB56AC9}" presName="linNode" presStyleCnt="0"/>
      <dgm:spPr/>
    </dgm:pt>
    <dgm:pt modelId="{78567FB8-717B-470B-A737-2F2B627259AC}" type="pres">
      <dgm:prSet presAssocID="{1B192152-16D2-4FDF-9597-3B72EBB56AC9}" presName="parentText" presStyleLbl="node1" presStyleIdx="1" presStyleCnt="3" custLinFactNeighborY="-100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B0DF51-42DE-4CF8-B06C-F2C6CEA3FC9E}" type="pres">
      <dgm:prSet presAssocID="{1B192152-16D2-4FDF-9597-3B72EBB56AC9}" presName="descendantText" presStyleLbl="alignAccFollowNode1" presStyleIdx="1" presStyleCnt="3" custScaleX="94133" custScaleY="138458" custLinFactNeighborX="3346" custLinFactNeighborY="58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317C2E-03F6-4AB9-B140-2D5CE9D27417}" type="pres">
      <dgm:prSet presAssocID="{19BD3497-E584-4117-BE38-1A8330DF284A}" presName="sp" presStyleCnt="0"/>
      <dgm:spPr/>
    </dgm:pt>
    <dgm:pt modelId="{CA758858-3A07-42B1-B33B-644AA25E1CDA}" type="pres">
      <dgm:prSet presAssocID="{A30DE987-CE29-4ECC-B292-4EB137098DDA}" presName="linNode" presStyleCnt="0"/>
      <dgm:spPr/>
    </dgm:pt>
    <dgm:pt modelId="{1A369C51-DB03-4B93-A235-0AAAF0B166F9}" type="pres">
      <dgm:prSet presAssocID="{A30DE987-CE29-4ECC-B292-4EB137098DDA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F62191-FC3B-49C0-99E5-20F6F6DD4E26}" type="pres">
      <dgm:prSet presAssocID="{A30DE987-CE29-4ECC-B292-4EB137098DDA}" presName="descendantText" presStyleLbl="alignAccFollowNode1" presStyleIdx="2" presStyleCnt="3" custLinFactNeighborX="10619" custLinFactNeighborY="23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8A4887-1EEA-4CF5-87B4-89ABB60AEAFA}" srcId="{D03A1323-D0D7-4AC7-B175-97DD0070FA62}" destId="{A30DE987-CE29-4ECC-B292-4EB137098DDA}" srcOrd="2" destOrd="0" parTransId="{3AB4D035-95B9-4BB9-8C92-6AF9EC41CB70}" sibTransId="{5AF813F7-CBE4-4E54-B98B-5B5B2AFA6CDA}"/>
    <dgm:cxn modelId="{F081C6AE-0E55-4531-98DE-B9B9FAEE0B95}" type="presOf" srcId="{D03A1323-D0D7-4AC7-B175-97DD0070FA62}" destId="{89174F18-3803-4B61-8459-5075DFC69E8E}" srcOrd="0" destOrd="0" presId="urn:microsoft.com/office/officeart/2005/8/layout/vList5"/>
    <dgm:cxn modelId="{0546C82B-5811-446C-89BA-7DFDA615D677}" srcId="{A30DE987-CE29-4ECC-B292-4EB137098DDA}" destId="{9ADF96DF-8B2E-4475-BAA9-7EAFC7FCBDDB}" srcOrd="0" destOrd="0" parTransId="{FB4D27BD-E941-4A24-925C-1F7D2EDE5D2B}" sibTransId="{F68FA3CA-6DBB-44C0-9C88-24DA8D1F40CD}"/>
    <dgm:cxn modelId="{47FEABD2-BAFD-4F59-8588-FA65522C9EF9}" type="presOf" srcId="{A63B122E-291C-47CE-B64F-F6F861CEF51C}" destId="{5DB0DF51-42DE-4CF8-B06C-F2C6CEA3FC9E}" srcOrd="0" destOrd="1" presId="urn:microsoft.com/office/officeart/2005/8/layout/vList5"/>
    <dgm:cxn modelId="{4E37758A-A728-4E13-B4A2-6460E4620DEB}" srcId="{D03A1323-D0D7-4AC7-B175-97DD0070FA62}" destId="{09AFAC73-8FEC-465D-8999-F9CDE957B48B}" srcOrd="0" destOrd="0" parTransId="{E657D9CA-D6E0-4222-8D49-2EF873792E46}" sibTransId="{6C8CFF81-AD57-427C-9927-0072805CBA33}"/>
    <dgm:cxn modelId="{2307E72A-A460-4B98-AEE5-C82AD3AB1CA0}" type="presOf" srcId="{09AFAC73-8FEC-465D-8999-F9CDE957B48B}" destId="{8118F4F2-923A-4E8C-B5CD-6060166AE4CE}" srcOrd="0" destOrd="0" presId="urn:microsoft.com/office/officeart/2005/8/layout/vList5"/>
    <dgm:cxn modelId="{A60610C4-13E2-4C91-8C9A-2109623E5C8A}" srcId="{09AFAC73-8FEC-465D-8999-F9CDE957B48B}" destId="{CC939412-4D7E-4BF4-84B3-7505048DADFF}" srcOrd="1" destOrd="0" parTransId="{432947B3-13F2-43E9-9672-8BDD6F755E6B}" sibTransId="{040CF760-5FF6-4C8D-A53F-C55D9C424AB4}"/>
    <dgm:cxn modelId="{914D764E-A508-49AB-8D70-EC3674C858F7}" srcId="{1B192152-16D2-4FDF-9597-3B72EBB56AC9}" destId="{A63B122E-291C-47CE-B64F-F6F861CEF51C}" srcOrd="1" destOrd="0" parTransId="{7541A7C9-3325-49DC-AEFE-B52C98E79821}" sibTransId="{6DE6B89A-9A58-4DE5-9FB1-76CF1466ADD7}"/>
    <dgm:cxn modelId="{6DA1B3B5-EBB4-4331-A33F-BB2C18E7E718}" type="presOf" srcId="{218E42A2-2344-4FCC-8F94-B25AB10DF8C5}" destId="{5DB0DF51-42DE-4CF8-B06C-F2C6CEA3FC9E}" srcOrd="0" destOrd="0" presId="urn:microsoft.com/office/officeart/2005/8/layout/vList5"/>
    <dgm:cxn modelId="{149CB8E6-F8A7-4D04-B018-BC85A6EA38E0}" type="presOf" srcId="{A30DE987-CE29-4ECC-B292-4EB137098DDA}" destId="{1A369C51-DB03-4B93-A235-0AAAF0B166F9}" srcOrd="0" destOrd="0" presId="urn:microsoft.com/office/officeart/2005/8/layout/vList5"/>
    <dgm:cxn modelId="{D37DD633-5401-42F1-BD69-1AE2B94789B0}" type="presOf" srcId="{A8D160B4-AE87-4915-85D4-3D4A1C578C24}" destId="{30A85116-5CBB-4B59-946B-E1AD41010695}" srcOrd="0" destOrd="0" presId="urn:microsoft.com/office/officeart/2005/8/layout/vList5"/>
    <dgm:cxn modelId="{0C9D657E-D4BD-464A-A846-85C8AC8C8EB5}" type="presOf" srcId="{9ADF96DF-8B2E-4475-BAA9-7EAFC7FCBDDB}" destId="{8FF62191-FC3B-49C0-99E5-20F6F6DD4E26}" srcOrd="0" destOrd="0" presId="urn:microsoft.com/office/officeart/2005/8/layout/vList5"/>
    <dgm:cxn modelId="{5EACA222-BB69-40E3-A898-C0AC5D1736B6}" srcId="{D03A1323-D0D7-4AC7-B175-97DD0070FA62}" destId="{1B192152-16D2-4FDF-9597-3B72EBB56AC9}" srcOrd="1" destOrd="0" parTransId="{BADF3971-617C-4D38-9BB0-7C7DB20E53C3}" sibTransId="{19BD3497-E584-4117-BE38-1A8330DF284A}"/>
    <dgm:cxn modelId="{BC1B92D9-4495-4521-930A-15EF0C9432F7}" type="presOf" srcId="{1B192152-16D2-4FDF-9597-3B72EBB56AC9}" destId="{78567FB8-717B-470B-A737-2F2B627259AC}" srcOrd="0" destOrd="0" presId="urn:microsoft.com/office/officeart/2005/8/layout/vList5"/>
    <dgm:cxn modelId="{129CB837-AC66-40F8-A278-644E0DBDA9B0}" srcId="{1B192152-16D2-4FDF-9597-3B72EBB56AC9}" destId="{218E42A2-2344-4FCC-8F94-B25AB10DF8C5}" srcOrd="0" destOrd="0" parTransId="{64268E62-A3FF-4013-8644-657E8829F06D}" sibTransId="{5B4A5FAC-3757-48A4-8D6E-36BCFA2D47A3}"/>
    <dgm:cxn modelId="{DFB88AF6-F3EF-4E9E-8331-C6F6D02D6860}" type="presOf" srcId="{CC939412-4D7E-4BF4-84B3-7505048DADFF}" destId="{30A85116-5CBB-4B59-946B-E1AD41010695}" srcOrd="0" destOrd="1" presId="urn:microsoft.com/office/officeart/2005/8/layout/vList5"/>
    <dgm:cxn modelId="{3BAA430A-4642-4FF0-97F2-79F3236EB724}" srcId="{09AFAC73-8FEC-465D-8999-F9CDE957B48B}" destId="{A8D160B4-AE87-4915-85D4-3D4A1C578C24}" srcOrd="0" destOrd="0" parTransId="{E7BD3EF9-403A-4F18-A9CD-F9416F1B16D9}" sibTransId="{A33D6676-76CD-4FD5-87EC-2F85234C71E2}"/>
    <dgm:cxn modelId="{C29D3EDB-2D19-4FD3-BF12-6C3DC3C96D0C}" type="presParOf" srcId="{89174F18-3803-4B61-8459-5075DFC69E8E}" destId="{BDD8F4CE-AA12-406A-B30A-FB7B7A1558E8}" srcOrd="0" destOrd="0" presId="urn:microsoft.com/office/officeart/2005/8/layout/vList5"/>
    <dgm:cxn modelId="{1546B487-9C6C-4B33-96D4-AE0065DC9A64}" type="presParOf" srcId="{BDD8F4CE-AA12-406A-B30A-FB7B7A1558E8}" destId="{8118F4F2-923A-4E8C-B5CD-6060166AE4CE}" srcOrd="0" destOrd="0" presId="urn:microsoft.com/office/officeart/2005/8/layout/vList5"/>
    <dgm:cxn modelId="{5AA31041-0FC3-44D3-A7E6-02D11D538813}" type="presParOf" srcId="{BDD8F4CE-AA12-406A-B30A-FB7B7A1558E8}" destId="{30A85116-5CBB-4B59-946B-E1AD41010695}" srcOrd="1" destOrd="0" presId="urn:microsoft.com/office/officeart/2005/8/layout/vList5"/>
    <dgm:cxn modelId="{584F241A-60CC-432D-80CC-E3F438190F20}" type="presParOf" srcId="{89174F18-3803-4B61-8459-5075DFC69E8E}" destId="{EE69176C-BB78-4D45-B752-13AF225226CF}" srcOrd="1" destOrd="0" presId="urn:microsoft.com/office/officeart/2005/8/layout/vList5"/>
    <dgm:cxn modelId="{6AD49806-8E90-477E-A0B2-BAE4A2BC520D}" type="presParOf" srcId="{89174F18-3803-4B61-8459-5075DFC69E8E}" destId="{B66E632F-0CDA-43DF-8317-4E69769053BD}" srcOrd="2" destOrd="0" presId="urn:microsoft.com/office/officeart/2005/8/layout/vList5"/>
    <dgm:cxn modelId="{78A6A946-F5E9-4A3E-82B1-779F98ABC95E}" type="presParOf" srcId="{B66E632F-0CDA-43DF-8317-4E69769053BD}" destId="{78567FB8-717B-470B-A737-2F2B627259AC}" srcOrd="0" destOrd="0" presId="urn:microsoft.com/office/officeart/2005/8/layout/vList5"/>
    <dgm:cxn modelId="{F2DA1B0E-C340-4040-A686-9DFCB548A99E}" type="presParOf" srcId="{B66E632F-0CDA-43DF-8317-4E69769053BD}" destId="{5DB0DF51-42DE-4CF8-B06C-F2C6CEA3FC9E}" srcOrd="1" destOrd="0" presId="urn:microsoft.com/office/officeart/2005/8/layout/vList5"/>
    <dgm:cxn modelId="{3556F6A5-C98A-47BB-BB71-428B8B6B6C73}" type="presParOf" srcId="{89174F18-3803-4B61-8459-5075DFC69E8E}" destId="{D2317C2E-03F6-4AB9-B140-2D5CE9D27417}" srcOrd="3" destOrd="0" presId="urn:microsoft.com/office/officeart/2005/8/layout/vList5"/>
    <dgm:cxn modelId="{3D0DB769-AE52-4627-93CD-86326F6FCACD}" type="presParOf" srcId="{89174F18-3803-4B61-8459-5075DFC69E8E}" destId="{CA758858-3A07-42B1-B33B-644AA25E1CDA}" srcOrd="4" destOrd="0" presId="urn:microsoft.com/office/officeart/2005/8/layout/vList5"/>
    <dgm:cxn modelId="{B6C67730-3EDD-421E-AF1D-83854964C5E1}" type="presParOf" srcId="{CA758858-3A07-42B1-B33B-644AA25E1CDA}" destId="{1A369C51-DB03-4B93-A235-0AAAF0B166F9}" srcOrd="0" destOrd="0" presId="urn:microsoft.com/office/officeart/2005/8/layout/vList5"/>
    <dgm:cxn modelId="{3EB93A6E-0CDC-4601-B35A-26CE436ED1A7}" type="presParOf" srcId="{CA758858-3A07-42B1-B33B-644AA25E1CDA}" destId="{8FF62191-FC3B-49C0-99E5-20F6F6DD4E2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A85116-5CBB-4B59-946B-E1AD41010695}">
      <dsp:nvSpPr>
        <dsp:cNvPr id="0" name=""/>
        <dsp:cNvSpPr/>
      </dsp:nvSpPr>
      <dsp:spPr>
        <a:xfrm rot="5400000">
          <a:off x="4789206" y="-1632096"/>
          <a:ext cx="1492862" cy="520253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Прогноз по заголовку.</a:t>
          </a:r>
          <a:endParaRPr lang="ru-RU" sz="2000" b="1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Сформулировать предположения о тематике текста на основе имеющихся иллюстраций.</a:t>
          </a:r>
          <a:endParaRPr lang="ru-RU" sz="2000" b="1" kern="1200" dirty="0">
            <a:solidFill>
              <a:schemeClr val="tx1"/>
            </a:solidFill>
          </a:endParaRPr>
        </a:p>
      </dsp:txBody>
      <dsp:txXfrm rot="-5400000">
        <a:off x="2934371" y="295615"/>
        <a:ext cx="5129656" cy="1347110"/>
      </dsp:txXfrm>
    </dsp:sp>
    <dsp:sp modelId="{8118F4F2-923A-4E8C-B5CD-6060166AE4CE}">
      <dsp:nvSpPr>
        <dsp:cNvPr id="0" name=""/>
        <dsp:cNvSpPr/>
      </dsp:nvSpPr>
      <dsp:spPr>
        <a:xfrm>
          <a:off x="0" y="0"/>
          <a:ext cx="2926424" cy="22010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1" kern="1200" dirty="0" smtClean="0">
              <a:solidFill>
                <a:schemeClr val="bg1"/>
              </a:solidFill>
            </a:rPr>
            <a:t>1 стадия – вызов</a:t>
          </a:r>
          <a:endParaRPr lang="ru-RU" sz="2400" kern="1200" dirty="0" smtClean="0">
            <a:solidFill>
              <a:schemeClr val="bg1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bg1"/>
              </a:solidFill>
            </a:rPr>
            <a:t> </a:t>
          </a:r>
          <a:endParaRPr lang="ru-RU" sz="1200" kern="1200" dirty="0"/>
        </a:p>
      </dsp:txBody>
      <dsp:txXfrm>
        <a:off x="107449" y="107449"/>
        <a:ext cx="2711526" cy="1986200"/>
      </dsp:txXfrm>
    </dsp:sp>
    <dsp:sp modelId="{5DB0DF51-42DE-4CF8-B06C-F2C6CEA3FC9E}">
      <dsp:nvSpPr>
        <dsp:cNvPr id="0" name=""/>
        <dsp:cNvSpPr/>
      </dsp:nvSpPr>
      <dsp:spPr>
        <a:xfrm rot="5400000">
          <a:off x="4545269" y="845379"/>
          <a:ext cx="1855448" cy="489730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Познакомившись с частью текста, учащиеся уточняют свое представление о материале. </a:t>
          </a:r>
          <a:endParaRPr lang="ru-RU" sz="2000" b="1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Обязателен вопрос: </a:t>
          </a:r>
          <a:r>
            <a:rPr lang="ru-RU" sz="2000" b="1" i="1" kern="1200" dirty="0" smtClean="0">
              <a:solidFill>
                <a:schemeClr val="tx1"/>
              </a:solidFill>
            </a:rPr>
            <a:t>"Что будет дальше и почему?"</a:t>
          </a:r>
        </a:p>
      </dsp:txBody>
      <dsp:txXfrm rot="-5400000">
        <a:off x="3024343" y="2456881"/>
        <a:ext cx="4806724" cy="1674296"/>
      </dsp:txXfrm>
    </dsp:sp>
    <dsp:sp modelId="{78567FB8-717B-470B-A737-2F2B627259AC}">
      <dsp:nvSpPr>
        <dsp:cNvPr id="0" name=""/>
        <dsp:cNvSpPr/>
      </dsp:nvSpPr>
      <dsp:spPr>
        <a:xfrm>
          <a:off x="0" y="2360992"/>
          <a:ext cx="2926424" cy="16751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1" kern="1200" dirty="0" smtClean="0">
              <a:solidFill>
                <a:schemeClr val="bg1"/>
              </a:solidFill>
            </a:rPr>
            <a:t>2 стадия -осмысление</a:t>
          </a:r>
          <a:r>
            <a:rPr lang="ru-RU" sz="1800" i="1" kern="1200" dirty="0" smtClean="0">
              <a:solidFill>
                <a:srgbClr val="FF0000"/>
              </a:solidFill>
            </a:rPr>
            <a:t>. 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kern="1200" dirty="0" smtClean="0">
            <a:solidFill>
              <a:srgbClr val="003399"/>
            </a:solidFill>
          </a:endParaRPr>
        </a:p>
        <a:p>
          <a:pPr lvl="0" algn="ctr">
            <a:spcBef>
              <a:spcPct val="0"/>
            </a:spcBef>
          </a:pPr>
          <a:endParaRPr lang="ru-RU" sz="1200" kern="1200" dirty="0"/>
        </a:p>
      </dsp:txBody>
      <dsp:txXfrm>
        <a:off x="81772" y="2442764"/>
        <a:ext cx="2762880" cy="1511556"/>
      </dsp:txXfrm>
    </dsp:sp>
    <dsp:sp modelId="{8FF62191-FC3B-49C0-99E5-20F6F6DD4E26}">
      <dsp:nvSpPr>
        <dsp:cNvPr id="0" name=""/>
        <dsp:cNvSpPr/>
      </dsp:nvSpPr>
      <dsp:spPr>
        <a:xfrm rot="5400000">
          <a:off x="4863054" y="2491583"/>
          <a:ext cx="1340080" cy="520761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i="0" kern="1200" dirty="0" smtClean="0">
              <a:solidFill>
                <a:schemeClr val="tx1"/>
              </a:solidFill>
            </a:rPr>
            <a:t>Что будет с героем после событий рассказа?</a:t>
          </a:r>
          <a:endParaRPr lang="ru-RU" sz="2000" b="1" i="0" kern="1200" dirty="0">
            <a:solidFill>
              <a:schemeClr val="tx1"/>
            </a:solidFill>
          </a:endParaRPr>
        </a:p>
      </dsp:txBody>
      <dsp:txXfrm rot="-5400000">
        <a:off x="2929286" y="4490769"/>
        <a:ext cx="5142201" cy="1209246"/>
      </dsp:txXfrm>
    </dsp:sp>
    <dsp:sp modelId="{1A369C51-DB03-4B93-A235-0AAAF0B166F9}">
      <dsp:nvSpPr>
        <dsp:cNvPr id="0" name=""/>
        <dsp:cNvSpPr/>
      </dsp:nvSpPr>
      <dsp:spPr>
        <a:xfrm>
          <a:off x="0" y="4226806"/>
          <a:ext cx="2929285" cy="16751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1" kern="1200" dirty="0" smtClean="0">
              <a:solidFill>
                <a:schemeClr val="bg1"/>
              </a:solidFill>
            </a:rPr>
            <a:t>3 стадия - рефлексия</a:t>
          </a:r>
          <a:endParaRPr lang="ru-RU" sz="1200" kern="1200" dirty="0" smtClean="0">
            <a:solidFill>
              <a:srgbClr val="FF0000"/>
            </a:solidFill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>
        <a:off x="81772" y="4308578"/>
        <a:ext cx="2765741" cy="15115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5232AC-A1CB-46CA-985B-19A775D578C8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915260-98BE-4BED-B7D9-A51FB9B474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876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915260-98BE-4BED-B7D9-A51FB9B474C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07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915260-98BE-4BED-B7D9-A51FB9B474C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3475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476672"/>
            <a:ext cx="7920880" cy="5565232"/>
          </a:xfrm>
        </p:spPr>
        <p:txBody>
          <a:bodyPr>
            <a:normAutofit lnSpcReduction="10000"/>
          </a:bodyPr>
          <a:lstStyle/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600" b="1" i="1" dirty="0" smtClean="0">
                <a:solidFill>
                  <a:prstClr val="black"/>
                </a:solidFill>
                <a:cs typeface="Arial" charset="0"/>
              </a:rPr>
              <a:t>Современные </a:t>
            </a:r>
            <a:r>
              <a:rPr lang="ru-RU" sz="3600" b="1" i="1" dirty="0">
                <a:solidFill>
                  <a:prstClr val="black"/>
                </a:solidFill>
                <a:cs typeface="Arial" charset="0"/>
              </a:rPr>
              <a:t>приёмы и методы формирования читательской </a:t>
            </a:r>
            <a:r>
              <a:rPr lang="ru-RU" sz="3600" b="1" i="1" dirty="0" smtClean="0">
                <a:solidFill>
                  <a:prstClr val="black"/>
                </a:solidFill>
                <a:cs typeface="Arial" charset="0"/>
              </a:rPr>
              <a:t>грамотности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3600" b="1" i="1" dirty="0">
              <a:solidFill>
                <a:prstClr val="black"/>
              </a:solidFill>
              <a:cs typeface="Arial" charset="0"/>
            </a:endParaRP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3600" b="1" dirty="0" smtClean="0">
              <a:solidFill>
                <a:prstClr val="black"/>
              </a:solidFill>
              <a:cs typeface="Arial" charset="0"/>
            </a:endParaRP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3600" b="1" dirty="0">
              <a:solidFill>
                <a:prstClr val="black"/>
              </a:solidFill>
              <a:cs typeface="Arial" charset="0"/>
            </a:endParaRP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3600" b="1" dirty="0" smtClean="0">
              <a:solidFill>
                <a:prstClr val="black"/>
              </a:solidFill>
              <a:cs typeface="Arial" charset="0"/>
            </a:endParaRP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3600" b="1" dirty="0">
              <a:solidFill>
                <a:prstClr val="black"/>
              </a:solidFill>
              <a:cs typeface="Arial" charset="0"/>
            </a:endParaRPr>
          </a:p>
          <a:p>
            <a:pPr marL="0" lvl="0" indent="0" algn="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600" b="1" dirty="0">
                <a:solidFill>
                  <a:prstClr val="black"/>
                </a:solidFill>
                <a:cs typeface="Arial" charset="0"/>
              </a:rPr>
              <a:t> </a:t>
            </a:r>
            <a:r>
              <a:rPr lang="ru-RU" sz="3600" b="1" dirty="0" smtClean="0">
                <a:solidFill>
                  <a:prstClr val="black"/>
                </a:solidFill>
                <a:cs typeface="Arial" charset="0"/>
              </a:rPr>
              <a:t>       </a:t>
            </a:r>
            <a:r>
              <a:rPr lang="ru-RU" sz="2000" b="1" i="1" dirty="0" smtClean="0">
                <a:solidFill>
                  <a:prstClr val="black"/>
                </a:solidFill>
                <a:cs typeface="Arial" charset="0"/>
              </a:rPr>
              <a:t>ШМО учителей </a:t>
            </a:r>
          </a:p>
          <a:p>
            <a:pPr marL="0" lvl="0" indent="0" algn="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000" b="1" i="1" dirty="0" smtClean="0">
                <a:solidFill>
                  <a:prstClr val="black"/>
                </a:solidFill>
                <a:cs typeface="Arial" charset="0"/>
              </a:rPr>
              <a:t>начальных классов</a:t>
            </a:r>
          </a:p>
          <a:p>
            <a:pPr marL="0" lvl="0" indent="0" algn="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000" b="1" i="1" dirty="0" smtClean="0">
                <a:solidFill>
                  <a:prstClr val="black"/>
                </a:solidFill>
                <a:cs typeface="Arial" charset="0"/>
              </a:rPr>
              <a:t>МБОУ СОШ №13 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1200" b="1" i="1" dirty="0">
              <a:solidFill>
                <a:prstClr val="black"/>
              </a:solidFill>
              <a:cs typeface="Arial" charset="0"/>
            </a:endParaRPr>
          </a:p>
          <a:p>
            <a:pPr marL="0" indent="0" algn="r">
              <a:buNone/>
            </a:pPr>
            <a:endParaRPr lang="ru-RU" sz="3200" dirty="0">
              <a:latin typeface="Century Schoolbook (Основной текст)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39" y="2924944"/>
            <a:ext cx="3503637" cy="2879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707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2" y="-8762"/>
            <a:ext cx="1440160" cy="165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55467"/>
            <a:ext cx="7704856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Кластер</a:t>
            </a:r>
            <a:b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619672" y="980728"/>
            <a:ext cx="7216674" cy="4918678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Clr>
                <a:srgbClr val="FE8637"/>
              </a:buClr>
              <a:buNone/>
            </a:pPr>
            <a:r>
              <a:rPr lang="ru-RU" sz="1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600" b="1" dirty="0" smtClean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 </a:t>
            </a:r>
            <a:r>
              <a:rPr lang="ru-RU" sz="2600" b="1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способствует систематизации и обобщению  </a:t>
            </a:r>
            <a:r>
              <a:rPr lang="ru-RU" sz="2600" b="1" dirty="0" smtClean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материала</a:t>
            </a:r>
            <a:r>
              <a:rPr lang="ru-RU" sz="2600" b="1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/>
            </a:r>
            <a:br>
              <a:rPr lang="ru-RU" sz="2600" b="1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</a:br>
            <a:r>
              <a:rPr lang="ru-RU" sz="2600" b="1" dirty="0" smtClean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-  </a:t>
            </a:r>
            <a:r>
              <a:rPr lang="ru-RU" sz="2600" b="1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служит наглядной схемой </a:t>
            </a:r>
            <a:br>
              <a:rPr lang="ru-RU" sz="2600" b="1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</a:br>
            <a:r>
              <a:rPr lang="ru-RU" sz="2600" b="1" dirty="0" smtClean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- в </a:t>
            </a:r>
            <a:r>
              <a:rPr lang="ru-RU" sz="2600" b="1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центральном овале располагают </a:t>
            </a:r>
            <a:r>
              <a:rPr lang="ru-RU" sz="2600" b="1" i="1" u="sng" dirty="0">
                <a:solidFill>
                  <a:srgbClr val="FF0000"/>
                </a:solidFill>
                <a:latin typeface="Constantia"/>
                <a:ea typeface="+mj-ea"/>
                <a:cs typeface="+mj-cs"/>
              </a:rPr>
              <a:t>ключевое </a:t>
            </a:r>
            <a:r>
              <a:rPr lang="ru-RU" sz="2600" b="1" i="1" u="sng" dirty="0" smtClean="0">
                <a:solidFill>
                  <a:srgbClr val="FF0000"/>
                </a:solidFill>
                <a:latin typeface="Constantia"/>
                <a:ea typeface="+mj-ea"/>
                <a:cs typeface="+mj-cs"/>
              </a:rPr>
              <a:t>понятие</a:t>
            </a:r>
            <a:r>
              <a:rPr lang="ru-RU" sz="2600" b="1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/>
            </a:r>
            <a:br>
              <a:rPr lang="ru-RU" sz="2600" b="1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</a:br>
            <a:r>
              <a:rPr lang="ru-RU" sz="2600" b="1" dirty="0" smtClean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- в </a:t>
            </a:r>
            <a:r>
              <a:rPr lang="ru-RU" sz="2600" b="1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овалах второго уровня – </a:t>
            </a:r>
            <a:r>
              <a:rPr lang="ru-RU" sz="2600" b="1" i="1" u="sng" dirty="0">
                <a:solidFill>
                  <a:srgbClr val="FF0000"/>
                </a:solidFill>
                <a:latin typeface="Constantia"/>
                <a:ea typeface="+mj-ea"/>
                <a:cs typeface="+mj-cs"/>
              </a:rPr>
              <a:t>понятия, раскрывающие смысл </a:t>
            </a:r>
            <a:r>
              <a:rPr lang="ru-RU" sz="2600" b="1" i="1" u="sng" dirty="0" smtClean="0">
                <a:solidFill>
                  <a:srgbClr val="FF0000"/>
                </a:solidFill>
                <a:latin typeface="Constantia"/>
                <a:ea typeface="+mj-ea"/>
                <a:cs typeface="+mj-cs"/>
              </a:rPr>
              <a:t>ключевого</a:t>
            </a:r>
            <a:r>
              <a:rPr lang="ru-RU" sz="2600" b="1" i="1" u="sng" dirty="0">
                <a:solidFill>
                  <a:srgbClr val="FF0000"/>
                </a:solidFill>
                <a:latin typeface="Constantia"/>
                <a:ea typeface="+mj-ea"/>
                <a:cs typeface="+mj-cs"/>
              </a:rPr>
              <a:t> </a:t>
            </a:r>
            <a:r>
              <a:rPr lang="ru-RU" sz="2600" b="1" i="1" u="sng" dirty="0" smtClean="0">
                <a:solidFill>
                  <a:srgbClr val="FF0000"/>
                </a:solidFill>
                <a:latin typeface="Constantia"/>
                <a:ea typeface="+mj-ea"/>
                <a:cs typeface="+mj-cs"/>
              </a:rPr>
              <a:t>понятия</a:t>
            </a:r>
            <a:r>
              <a:rPr lang="ru-RU" sz="2600" b="1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/>
            </a:r>
            <a:br>
              <a:rPr lang="ru-RU" sz="2600" b="1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</a:br>
            <a:endParaRPr lang="ru-RU" sz="1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1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1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1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1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1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1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Clr>
                <a:srgbClr val="FE8637"/>
              </a:buClr>
              <a:buNone/>
            </a:pPr>
            <a:r>
              <a:rPr lang="ru-RU" sz="2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</a:t>
            </a:r>
          </a:p>
          <a:p>
            <a:pPr marL="0" lvl="0" indent="0" algn="ctr">
              <a:buClr>
                <a:srgbClr val="FE8637"/>
              </a:buClr>
              <a:buNone/>
            </a:pPr>
            <a:r>
              <a:rPr lang="ru-RU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endParaRPr lang="ru-RU" sz="19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70000"/>
              </a:lnSpc>
              <a:buNone/>
            </a:pPr>
            <a:r>
              <a:rPr lang="ru-RU" sz="2100" b="1" dirty="0"/>
              <a:t>	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74454"/>
            <a:ext cx="3168352" cy="261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048" y="3072612"/>
            <a:ext cx="2898672" cy="2836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720" y="3645024"/>
            <a:ext cx="2816010" cy="299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850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0880"/>
            <a:ext cx="1440160" cy="165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0118" y="548680"/>
            <a:ext cx="7704856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сравнительной таблицы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73766" y="1484784"/>
            <a:ext cx="6686666" cy="4739526"/>
          </a:xfrm>
        </p:spPr>
        <p:txBody>
          <a:bodyPr>
            <a:normAutofit fontScale="25000" lnSpcReduction="20000"/>
          </a:bodyPr>
          <a:lstStyle/>
          <a:p>
            <a:pPr marL="0" lvl="0" indent="0">
              <a:buClr>
                <a:srgbClr val="FE8637"/>
              </a:buClr>
              <a:buNone/>
            </a:pPr>
            <a:endParaRPr lang="ru-RU" sz="39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FE8637"/>
              </a:buClr>
            </a:pPr>
            <a:r>
              <a:rPr lang="ru-RU" sz="11200" b="1" dirty="0">
                <a:solidFill>
                  <a:prstClr val="black"/>
                </a:solidFill>
              </a:rPr>
              <a:t>Отработать определение сравнения</a:t>
            </a:r>
            <a:r>
              <a:rPr lang="ru-RU" sz="11200" dirty="0">
                <a:solidFill>
                  <a:prstClr val="black"/>
                </a:solidFill>
              </a:rPr>
              <a:t>. </a:t>
            </a:r>
          </a:p>
          <a:p>
            <a:pPr lvl="0">
              <a:buClr>
                <a:srgbClr val="FE8637"/>
              </a:buClr>
            </a:pPr>
            <a:r>
              <a:rPr lang="ru-RU" sz="11200" b="1" dirty="0">
                <a:solidFill>
                  <a:prstClr val="black"/>
                </a:solidFill>
              </a:rPr>
              <a:t>Ввести правила сравнения</a:t>
            </a:r>
            <a:r>
              <a:rPr lang="ru-RU" sz="11200" dirty="0">
                <a:solidFill>
                  <a:prstClr val="black"/>
                </a:solidFill>
              </a:rPr>
              <a:t>. </a:t>
            </a:r>
          </a:p>
          <a:p>
            <a:pPr lvl="0">
              <a:buClr>
                <a:srgbClr val="FE8637"/>
              </a:buClr>
            </a:pPr>
            <a:r>
              <a:rPr lang="ru-RU" sz="11200" b="1" dirty="0">
                <a:solidFill>
                  <a:prstClr val="black"/>
                </a:solidFill>
              </a:rPr>
              <a:t>Заполнить сравнительную таблицу</a:t>
            </a:r>
            <a:r>
              <a:rPr lang="ru-RU" sz="11200" dirty="0">
                <a:solidFill>
                  <a:prstClr val="black"/>
                </a:solidFill>
              </a:rPr>
              <a:t>. </a:t>
            </a:r>
          </a:p>
          <a:p>
            <a:pPr lvl="0">
              <a:buClr>
                <a:srgbClr val="FE8637"/>
              </a:buClr>
            </a:pPr>
            <a:r>
              <a:rPr lang="ru-RU" sz="11200" b="1" dirty="0">
                <a:solidFill>
                  <a:prstClr val="black"/>
                </a:solidFill>
              </a:rPr>
              <a:t>Организовать тренировочные упражнения</a:t>
            </a:r>
            <a:r>
              <a:rPr lang="ru-RU" sz="11200" dirty="0">
                <a:solidFill>
                  <a:prstClr val="black"/>
                </a:solidFill>
              </a:rPr>
              <a:t>. </a:t>
            </a:r>
          </a:p>
          <a:p>
            <a:pPr lvl="0">
              <a:buClr>
                <a:srgbClr val="FE8637"/>
              </a:buClr>
            </a:pPr>
            <a:r>
              <a:rPr lang="ru-RU" sz="11200" b="1" dirty="0">
                <a:solidFill>
                  <a:prstClr val="black"/>
                </a:solidFill>
              </a:rPr>
              <a:t>Сделать общий вывод</a:t>
            </a:r>
            <a:r>
              <a:rPr lang="ru-RU" sz="11200" dirty="0">
                <a:solidFill>
                  <a:prstClr val="black"/>
                </a:solidFill>
              </a:rPr>
              <a:t>. </a:t>
            </a:r>
            <a:endParaRPr lang="ru-RU" sz="1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1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7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39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39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>
              <a:buClr>
                <a:srgbClr val="FE8637"/>
              </a:buClr>
              <a:buNone/>
            </a:pPr>
            <a:endParaRPr lang="ru-RU" sz="17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>
              <a:buClr>
                <a:srgbClr val="FE8637"/>
              </a:buClr>
              <a:buNone/>
            </a:pPr>
            <a:endParaRPr lang="ru-RU" sz="1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ru-RU" sz="1900" b="1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65317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0880"/>
            <a:ext cx="1440160" cy="165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0118" y="548680"/>
            <a:ext cx="7704856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сравнительной таблицы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700808"/>
            <a:ext cx="8064896" cy="468052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ru-RU" sz="39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39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39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39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>
              <a:buClr>
                <a:srgbClr val="FE8637"/>
              </a:buClr>
              <a:buNone/>
            </a:pPr>
            <a:endParaRPr lang="ru-RU" sz="1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>
              <a:buClr>
                <a:srgbClr val="FE8637"/>
              </a:buClr>
              <a:buNone/>
            </a:pPr>
            <a:endParaRPr lang="ru-RU" sz="1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ru-RU" sz="1900" b="1" dirty="0"/>
              <a:t>	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700808"/>
            <a:ext cx="8283772" cy="43567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4496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708920"/>
            <a:ext cx="1440160" cy="165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-117648"/>
            <a:ext cx="7200800" cy="86409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нсерт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907704" y="1650934"/>
            <a:ext cx="5616624" cy="4392488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Clr>
                <a:srgbClr val="FE8637"/>
              </a:buClr>
              <a:buNone/>
            </a:pPr>
            <a:endParaRPr lang="ru-RU" sz="39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39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39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39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39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>
              <a:buClr>
                <a:srgbClr val="FE8637"/>
              </a:buClr>
              <a:buNone/>
            </a:pPr>
            <a:endParaRPr lang="ru-RU" sz="17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>
              <a:buClr>
                <a:srgbClr val="FE8637"/>
              </a:buClr>
              <a:buNone/>
            </a:pPr>
            <a:endParaRPr lang="ru-RU" sz="1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>
              <a:buClr>
                <a:srgbClr val="FE8637"/>
              </a:buClr>
              <a:buNone/>
            </a:pPr>
            <a:r>
              <a:rPr lang="ru-RU" sz="1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Беликова Л.В.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1900" b="1" dirty="0"/>
              <a:t>	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052736"/>
            <a:ext cx="7378114" cy="52613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105010"/>
            <a:ext cx="1438781" cy="165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01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2" y="-8762"/>
            <a:ext cx="1440160" cy="165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922" y="1052736"/>
            <a:ext cx="7704856" cy="86409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Мозговой штурм</a:t>
            </a:r>
            <a:r>
              <a:rPr lang="ru-RU" sz="4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3568" y="1484784"/>
            <a:ext cx="7704856" cy="4558638"/>
          </a:xfrm>
        </p:spPr>
        <p:txBody>
          <a:bodyPr>
            <a:normAutofit fontScale="92500" lnSpcReduction="10000"/>
          </a:bodyPr>
          <a:lstStyle/>
          <a:p>
            <a:pPr marL="0" lvl="0" indent="0" defTabSz="643280">
              <a:spcBef>
                <a:spcPts val="0"/>
              </a:spcBef>
              <a:buClrTx/>
              <a:buSzTx/>
              <a:buNone/>
            </a:pPr>
            <a:endParaRPr lang="ru-RU" sz="1688" b="1" u="sng" dirty="0">
              <a:solidFill>
                <a:prstClr val="black">
                  <a:lumMod val="75000"/>
                  <a:lumOff val="25000"/>
                </a:prstClr>
              </a:solidFill>
              <a:latin typeface="Calibri"/>
              <a:cs typeface="Times New Roman" pitchFamily="18" charset="0"/>
            </a:endParaRPr>
          </a:p>
          <a:p>
            <a:pPr marL="0" lvl="0" indent="0" algn="ctr" defTabSz="643280">
              <a:spcBef>
                <a:spcPts val="0"/>
              </a:spcBef>
              <a:buClrTx/>
              <a:buSzTx/>
              <a:buNone/>
            </a:pPr>
            <a:r>
              <a:rPr lang="ru-RU" b="1" u="sng" dirty="0">
                <a:solidFill>
                  <a:srgbClr val="FF0000"/>
                </a:solidFill>
                <a:cs typeface="Times New Roman" pitchFamily="18" charset="0"/>
              </a:rPr>
              <a:t>М</a:t>
            </a:r>
            <a:r>
              <a:rPr lang="ru-RU" b="1" u="sng" dirty="0" smtClean="0">
                <a:solidFill>
                  <a:srgbClr val="FF0000"/>
                </a:solidFill>
                <a:cs typeface="Times New Roman" pitchFamily="18" charset="0"/>
              </a:rPr>
              <a:t>озговая атака </a:t>
            </a:r>
            <a: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  <a:cs typeface="Times New Roman" pitchFamily="18" charset="0"/>
              </a:rPr>
              <a:t>— оперативный метод решения проблемы на основе стимулирования творческой активности, при котором участникам обсуждения предлагают высказывать как можно большее количество вариантов </a:t>
            </a:r>
            <a:r>
              <a:rPr lang="ru-RU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Times New Roman" pitchFamily="18" charset="0"/>
              </a:rPr>
              <a:t>решения</a:t>
            </a:r>
          </a:p>
          <a:p>
            <a:pPr marL="0" lvl="0" indent="0" defTabSz="643280">
              <a:spcBef>
                <a:spcPts val="0"/>
              </a:spcBef>
              <a:buClrTx/>
              <a:buSzTx/>
              <a:buNone/>
            </a:pPr>
            <a:endParaRPr lang="ru-RU" b="1" dirty="0" smtClean="0">
              <a:solidFill>
                <a:prstClr val="black">
                  <a:lumMod val="75000"/>
                  <a:lumOff val="25000"/>
                </a:prstClr>
              </a:solidFill>
              <a:cs typeface="Times New Roman" pitchFamily="18" charset="0"/>
            </a:endParaRPr>
          </a:p>
          <a:p>
            <a:pPr marL="0" lvl="0" indent="0" defTabSz="643280">
              <a:spcBef>
                <a:spcPts val="0"/>
              </a:spcBef>
              <a:buClrTx/>
              <a:buSzTx/>
              <a:buNone/>
            </a:pPr>
            <a:r>
              <a:rPr lang="ru-RU" b="1" i="1" u="sng" dirty="0" smtClean="0">
                <a:solidFill>
                  <a:srgbClr val="FF0000"/>
                </a:solidFill>
              </a:rPr>
              <a:t>Сущность  </a:t>
            </a:r>
            <a:r>
              <a:rPr lang="ru-RU" b="1" i="1" u="sng" dirty="0">
                <a:solidFill>
                  <a:srgbClr val="FF0000"/>
                </a:solidFill>
              </a:rPr>
              <a:t>метода </a:t>
            </a:r>
            <a:r>
              <a:rPr lang="ru-RU" b="1" i="1" u="sng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prstClr val="black"/>
                </a:solidFill>
              </a:rPr>
              <a:t>- </a:t>
            </a:r>
            <a:r>
              <a:rPr lang="ru-RU" b="1" dirty="0">
                <a:solidFill>
                  <a:prstClr val="black"/>
                </a:solidFill>
              </a:rPr>
              <a:t> </a:t>
            </a:r>
            <a:r>
              <a:rPr lang="ru-RU" b="1" dirty="0" smtClean="0">
                <a:solidFill>
                  <a:prstClr val="black"/>
                </a:solidFill>
              </a:rPr>
              <a:t>решаются </a:t>
            </a:r>
            <a:r>
              <a:rPr lang="ru-RU" b="1" dirty="0">
                <a:solidFill>
                  <a:prstClr val="black"/>
                </a:solidFill>
              </a:rPr>
              <a:t>две основные задачи</a:t>
            </a:r>
            <a:r>
              <a:rPr lang="ru-RU" b="1" dirty="0" smtClean="0">
                <a:solidFill>
                  <a:prstClr val="black"/>
                </a:solidFill>
              </a:rPr>
              <a:t>:</a:t>
            </a:r>
          </a:p>
          <a:p>
            <a:pPr marL="0" lvl="0" indent="0" defTabSz="643280">
              <a:spcBef>
                <a:spcPts val="0"/>
              </a:spcBef>
              <a:buClrTx/>
              <a:buSzTx/>
              <a:buNone/>
            </a:pPr>
            <a:endParaRPr lang="ru-RU" b="1" dirty="0">
              <a:solidFill>
                <a:prstClr val="black"/>
              </a:solidFill>
            </a:endParaRPr>
          </a:p>
          <a:p>
            <a:pPr marL="0" lvl="0" indent="0" defTabSz="643280">
              <a:spcBef>
                <a:spcPts val="0"/>
              </a:spcBef>
              <a:buClrTx/>
              <a:buSzTx/>
              <a:buFont typeface="Wingdings" pitchFamily="2" charset="2"/>
              <a:buChar char="Ø"/>
            </a:pPr>
            <a:r>
              <a:rPr lang="ru-RU" b="1" u="sng" dirty="0">
                <a:solidFill>
                  <a:srgbClr val="FF0000"/>
                </a:solidFill>
              </a:rPr>
              <a:t>генерирование новых идей </a:t>
            </a:r>
            <a:r>
              <a:rPr lang="ru-RU" b="1" dirty="0">
                <a:solidFill>
                  <a:prstClr val="black"/>
                </a:solidFill>
              </a:rPr>
              <a:t>в отношении возможных вариантов развития процесса</a:t>
            </a:r>
          </a:p>
          <a:p>
            <a:pPr marL="0" lvl="0" indent="0">
              <a:buClr>
                <a:srgbClr val="FE8637"/>
              </a:buClr>
              <a:buNone/>
            </a:pPr>
            <a:endParaRPr lang="ru-RU" b="1" dirty="0" smtClean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0" lvl="0" indent="0" defTabSz="643280">
              <a:spcBef>
                <a:spcPts val="0"/>
              </a:spcBef>
              <a:buClrTx/>
              <a:buSzTx/>
              <a:buFont typeface="Wingdings" pitchFamily="2" charset="2"/>
              <a:buChar char="Ø"/>
            </a:pPr>
            <a:r>
              <a:rPr lang="ru-RU" b="1" u="sng" dirty="0" smtClean="0">
                <a:solidFill>
                  <a:srgbClr val="FF0000"/>
                </a:solidFill>
              </a:rPr>
              <a:t>анализ </a:t>
            </a:r>
            <a:r>
              <a:rPr lang="ru-RU" b="1" u="sng" dirty="0">
                <a:solidFill>
                  <a:srgbClr val="FF0000"/>
                </a:solidFill>
              </a:rPr>
              <a:t>и оценка </a:t>
            </a:r>
            <a:r>
              <a:rPr lang="ru-RU" b="1" dirty="0">
                <a:solidFill>
                  <a:prstClr val="black"/>
                </a:solidFill>
              </a:rPr>
              <a:t>выдвинутых идей</a:t>
            </a:r>
          </a:p>
          <a:p>
            <a:pPr marL="0" indent="0">
              <a:lnSpc>
                <a:spcPct val="170000"/>
              </a:lnSpc>
              <a:buNone/>
            </a:pPr>
            <a:endParaRPr lang="ru-RU" b="1" dirty="0" smtClean="0"/>
          </a:p>
          <a:p>
            <a:pPr marL="0" indent="0">
              <a:lnSpc>
                <a:spcPct val="170000"/>
              </a:lnSpc>
              <a:buNone/>
            </a:pPr>
            <a:endParaRPr lang="ru-RU" sz="4300" b="1" dirty="0"/>
          </a:p>
          <a:p>
            <a:pPr marL="0" indent="0">
              <a:lnSpc>
                <a:spcPct val="170000"/>
              </a:lnSpc>
              <a:buNone/>
            </a:pPr>
            <a:endParaRPr lang="ru-RU" sz="4300" b="1" dirty="0" smtClean="0"/>
          </a:p>
          <a:p>
            <a:pPr marL="0" indent="0" algn="r">
              <a:lnSpc>
                <a:spcPct val="170000"/>
              </a:lnSpc>
              <a:buNone/>
            </a:pP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45614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2" y="-8762"/>
            <a:ext cx="1440160" cy="165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922" y="1052736"/>
            <a:ext cx="7704856" cy="86409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Мозговой штурм</a:t>
            </a:r>
            <a:r>
              <a:rPr lang="ru-RU" sz="4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3568" y="1484784"/>
            <a:ext cx="7704856" cy="4558638"/>
          </a:xfrm>
        </p:spPr>
        <p:txBody>
          <a:bodyPr>
            <a:normAutofit/>
          </a:bodyPr>
          <a:lstStyle/>
          <a:p>
            <a:pPr marL="0" lvl="0" indent="0" defTabSz="643280">
              <a:spcBef>
                <a:spcPts val="0"/>
              </a:spcBef>
              <a:buClrTx/>
              <a:buSzTx/>
              <a:buNone/>
            </a:pPr>
            <a:endParaRPr lang="ru-RU" sz="1688" b="1" u="sng" dirty="0">
              <a:solidFill>
                <a:prstClr val="black">
                  <a:lumMod val="75000"/>
                  <a:lumOff val="25000"/>
                </a:prstClr>
              </a:solidFill>
              <a:latin typeface="Calibri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endParaRPr lang="ru-RU" sz="4300" b="1" dirty="0"/>
          </a:p>
          <a:p>
            <a:pPr marL="0" indent="0">
              <a:lnSpc>
                <a:spcPct val="170000"/>
              </a:lnSpc>
              <a:buNone/>
            </a:pPr>
            <a:endParaRPr lang="ru-RU" sz="4300" b="1" dirty="0" smtClean="0"/>
          </a:p>
          <a:p>
            <a:pPr marL="0" indent="0" algn="r">
              <a:lnSpc>
                <a:spcPct val="170000"/>
              </a:lnSpc>
              <a:buNone/>
            </a:pPr>
            <a:endParaRPr lang="ru-RU" sz="1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484784"/>
            <a:ext cx="7870812" cy="506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00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2" y="-8762"/>
            <a:ext cx="1440160" cy="165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992888" cy="17281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викторины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i="1" u="sng" cap="none" dirty="0">
                <a:solidFill>
                  <a:srgbClr val="00B050"/>
                </a:solidFill>
                <a:latin typeface="+mn-lt"/>
              </a:rPr>
              <a:t>Вам – просто</a:t>
            </a:r>
            <a:r>
              <a:rPr lang="ru-RU" sz="4000" b="1" i="1" u="sng" cap="none" dirty="0" smtClean="0">
                <a:solidFill>
                  <a:srgbClr val="00B050"/>
                </a:solidFill>
                <a:latin typeface="+mn-lt"/>
              </a:rPr>
              <a:t>,</a:t>
            </a:r>
            <a:br>
              <a:rPr lang="ru-RU" sz="4000" b="1" i="1" u="sng" cap="none" dirty="0" smtClean="0">
                <a:solidFill>
                  <a:srgbClr val="00B050"/>
                </a:solidFill>
                <a:latin typeface="+mn-lt"/>
              </a:rPr>
            </a:br>
            <a:r>
              <a:rPr lang="ru-RU" sz="4000" b="1" i="1" u="sng" cap="none" dirty="0" smtClean="0">
                <a:solidFill>
                  <a:srgbClr val="00B050"/>
                </a:solidFill>
                <a:latin typeface="+mn-lt"/>
              </a:rPr>
              <a:t> </a:t>
            </a:r>
            <a:r>
              <a:rPr lang="ru-RU" sz="4000" b="1" i="1" u="sng" cap="none" dirty="0">
                <a:solidFill>
                  <a:srgbClr val="00B050"/>
                </a:solidFill>
                <a:latin typeface="+mn-lt"/>
              </a:rPr>
              <a:t>ученикам- полезно.</a:t>
            </a:r>
            <a:endParaRPr lang="ru-RU" sz="4000" b="1" u="sng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59832" y="1196752"/>
            <a:ext cx="5616624" cy="4392488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Clr>
                <a:srgbClr val="FE8637"/>
              </a:buClr>
              <a:buNone/>
            </a:pPr>
            <a:endParaRPr lang="ru-RU" sz="39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ru-RU" sz="4300" b="1" dirty="0"/>
              <a:t>	</a:t>
            </a:r>
            <a:endParaRPr lang="ru-RU" sz="4300" b="1" dirty="0" smtClean="0"/>
          </a:p>
          <a:p>
            <a:pPr marL="0" indent="0">
              <a:lnSpc>
                <a:spcPct val="170000"/>
              </a:lnSpc>
              <a:buNone/>
            </a:pPr>
            <a:endParaRPr lang="ru-RU" sz="4300" b="1" dirty="0"/>
          </a:p>
          <a:p>
            <a:pPr marL="0" indent="0">
              <a:lnSpc>
                <a:spcPct val="170000"/>
              </a:lnSpc>
              <a:buNone/>
            </a:pPr>
            <a:endParaRPr lang="ru-RU" sz="4300" b="1" dirty="0" smtClean="0"/>
          </a:p>
          <a:p>
            <a:pPr marL="0" indent="0" algn="r">
              <a:lnSpc>
                <a:spcPct val="170000"/>
              </a:lnSpc>
              <a:buNone/>
            </a:pPr>
            <a:r>
              <a:rPr lang="ru-RU" sz="1700" b="1" dirty="0" smtClean="0"/>
              <a:t> </a:t>
            </a:r>
            <a:endParaRPr lang="ru-RU" sz="1700" b="1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050502"/>
            <a:ext cx="8303496" cy="4526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89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2" y="-8762"/>
            <a:ext cx="1440160" cy="165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9144" y="620688"/>
            <a:ext cx="7704856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Логическая цепочка</a:t>
            </a:r>
            <a:b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821086"/>
            <a:ext cx="7704856" cy="5632250"/>
          </a:xfrm>
        </p:spPr>
        <p:txBody>
          <a:bodyPr>
            <a:normAutofit fontScale="25000" lnSpcReduction="20000"/>
          </a:bodyPr>
          <a:lstStyle/>
          <a:p>
            <a:pPr marL="0" indent="0">
              <a:buClr>
                <a:srgbClr val="FE8637"/>
              </a:buClr>
              <a:buNone/>
            </a:pPr>
            <a:endPara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rgbClr val="FE8637"/>
              </a:buClr>
              <a:buNone/>
            </a:pP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Clr>
                <a:srgbClr val="FE8637"/>
              </a:buClr>
              <a:buNone/>
            </a:pPr>
            <a:r>
              <a:rPr lang="ru-RU" sz="2300" b="1" dirty="0" smtClean="0">
                <a:solidFill>
                  <a:prstClr val="black"/>
                </a:solidFill>
              </a:rPr>
              <a:t> </a:t>
            </a:r>
            <a:r>
              <a:rPr lang="ru-RU" sz="9600" b="1" i="1" u="sng" dirty="0">
                <a:solidFill>
                  <a:srgbClr val="FF0000"/>
                </a:solidFill>
              </a:rPr>
              <a:t>Восстановление правильной последовательности событий, фактов, причинно-следственных связей в тексте. </a:t>
            </a:r>
          </a:p>
          <a:p>
            <a:pPr marL="0" lvl="0" indent="0" algn="just">
              <a:buClr>
                <a:srgbClr val="FE8637"/>
              </a:buClr>
              <a:buNone/>
            </a:pPr>
            <a:endParaRPr lang="ru-RU" sz="9600" b="1" dirty="0" smtClean="0">
              <a:solidFill>
                <a:prstClr val="black"/>
              </a:solidFill>
            </a:endParaRPr>
          </a:p>
          <a:p>
            <a:pPr marL="0" lvl="0" indent="0" algn="just">
              <a:buClr>
                <a:srgbClr val="FE8637"/>
              </a:buClr>
              <a:buNone/>
            </a:pPr>
            <a:r>
              <a:rPr lang="ru-RU" sz="7200" b="1" dirty="0" smtClean="0">
                <a:solidFill>
                  <a:prstClr val="black"/>
                </a:solidFill>
              </a:rPr>
              <a:t>Цель</a:t>
            </a:r>
            <a:r>
              <a:rPr lang="ru-RU" sz="7200" b="1" dirty="0">
                <a:solidFill>
                  <a:prstClr val="black"/>
                </a:solidFill>
              </a:rPr>
              <a:t>: Развитие способности к анализу, запоминанию, структурированию информации и установлению причинно-следственных связей.</a:t>
            </a:r>
          </a:p>
          <a:p>
            <a:pPr marL="0" lvl="0" indent="0" algn="just">
              <a:buClr>
                <a:srgbClr val="FE8637"/>
              </a:buClr>
              <a:buNone/>
            </a:pPr>
            <a:endParaRPr lang="ru-RU" sz="4800" b="1" dirty="0" smtClean="0">
              <a:solidFill>
                <a:prstClr val="black"/>
              </a:solidFill>
            </a:endParaRPr>
          </a:p>
          <a:p>
            <a:pPr marL="0" lvl="0" indent="0" algn="ctr">
              <a:buClr>
                <a:srgbClr val="FE8637"/>
              </a:buClr>
              <a:buNone/>
            </a:pPr>
            <a:r>
              <a:rPr lang="ru-RU" sz="8000" b="1" dirty="0" smtClean="0">
                <a:solidFill>
                  <a:prstClr val="black"/>
                </a:solidFill>
              </a:rPr>
              <a:t>Алгоритм </a:t>
            </a:r>
            <a:r>
              <a:rPr lang="ru-RU" sz="8000" b="1" dirty="0">
                <a:solidFill>
                  <a:prstClr val="black"/>
                </a:solidFill>
              </a:rPr>
              <a:t>работы:</a:t>
            </a:r>
          </a:p>
          <a:p>
            <a:pPr lvl="1">
              <a:buClr>
                <a:srgbClr val="FE8637"/>
              </a:buClr>
            </a:pPr>
            <a:r>
              <a:rPr lang="ru-RU" sz="8000" b="1" u="sng" dirty="0" smtClean="0">
                <a:solidFill>
                  <a:prstClr val="black"/>
                </a:solidFill>
              </a:rPr>
              <a:t>Чтение. </a:t>
            </a:r>
            <a:r>
              <a:rPr lang="ru-RU" sz="8000" b="1" dirty="0">
                <a:solidFill>
                  <a:prstClr val="black"/>
                </a:solidFill>
              </a:rPr>
              <a:t> Учащиеся читают текст.</a:t>
            </a:r>
          </a:p>
          <a:p>
            <a:pPr lvl="1">
              <a:buClr>
                <a:srgbClr val="FE8637"/>
              </a:buClr>
            </a:pPr>
            <a:r>
              <a:rPr lang="ru-RU" sz="8000" b="1" u="sng" dirty="0" smtClean="0">
                <a:solidFill>
                  <a:prstClr val="black"/>
                </a:solidFill>
              </a:rPr>
              <a:t>Анализ.</a:t>
            </a:r>
            <a:r>
              <a:rPr lang="ru-RU" sz="8000" b="1" dirty="0" smtClean="0">
                <a:solidFill>
                  <a:prstClr val="black"/>
                </a:solidFill>
              </a:rPr>
              <a:t> </a:t>
            </a:r>
            <a:r>
              <a:rPr lang="ru-RU" sz="8000" b="1" dirty="0">
                <a:solidFill>
                  <a:prstClr val="black"/>
                </a:solidFill>
              </a:rPr>
              <a:t> Выделяются ключевые моменты, события или факты.</a:t>
            </a:r>
          </a:p>
          <a:p>
            <a:pPr lvl="1">
              <a:buClr>
                <a:srgbClr val="FE8637"/>
              </a:buClr>
            </a:pPr>
            <a:r>
              <a:rPr lang="ru-RU" sz="8000" b="1" u="sng" dirty="0" smtClean="0">
                <a:solidFill>
                  <a:prstClr val="black"/>
                </a:solidFill>
              </a:rPr>
              <a:t>Построение</a:t>
            </a:r>
            <a:r>
              <a:rPr lang="ru-RU" sz="8000" b="1" dirty="0" smtClean="0">
                <a:solidFill>
                  <a:prstClr val="black"/>
                </a:solidFill>
              </a:rPr>
              <a:t>.  Учащиеся </a:t>
            </a:r>
            <a:r>
              <a:rPr lang="ru-RU" sz="8000" b="1" dirty="0">
                <a:solidFill>
                  <a:prstClr val="black"/>
                </a:solidFill>
              </a:rPr>
              <a:t>выстраивают предложенные фразы, события или изображения в верной хронологической или логической последовательности.</a:t>
            </a:r>
          </a:p>
          <a:p>
            <a:pPr lvl="1">
              <a:buClr>
                <a:srgbClr val="FE8637"/>
              </a:buClr>
            </a:pPr>
            <a:r>
              <a:rPr lang="ru-RU" sz="8000" b="1" u="sng" dirty="0" smtClean="0">
                <a:solidFill>
                  <a:prstClr val="black"/>
                </a:solidFill>
              </a:rPr>
              <a:t>Проверка</a:t>
            </a:r>
            <a:r>
              <a:rPr lang="ru-RU" sz="8000" b="1" dirty="0" smtClean="0">
                <a:solidFill>
                  <a:prstClr val="black"/>
                </a:solidFill>
              </a:rPr>
              <a:t>. </a:t>
            </a:r>
            <a:r>
              <a:rPr lang="ru-RU" sz="8000" b="1" dirty="0">
                <a:solidFill>
                  <a:prstClr val="black"/>
                </a:solidFill>
              </a:rPr>
              <a:t> Обоснование правильности составленной цепочки (например, почему это событие произошло раньше другого).</a:t>
            </a:r>
            <a:endParaRPr lang="ru-RU" sz="5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rgbClr val="FE8637"/>
              </a:buClr>
              <a:buNone/>
            </a:pP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rgbClr val="FE8637"/>
              </a:buClr>
              <a:buNone/>
            </a:pPr>
            <a:endParaRPr lang="ru-RU" sz="3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rgbClr val="FE8637"/>
              </a:buClr>
              <a:buNone/>
            </a:pP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rgbClr val="FE8637"/>
              </a:buClr>
              <a:buNone/>
            </a:pPr>
            <a:endParaRPr lang="ru-RU" sz="3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rgbClr val="FE8637"/>
              </a:buClr>
              <a:buNone/>
            </a:pP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rgbClr val="FE8637"/>
              </a:buClr>
              <a:buNone/>
            </a:pPr>
            <a:endPara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rgbClr val="FE8637"/>
              </a:buClr>
              <a:buNone/>
            </a:pP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Clr>
                <a:srgbClr val="FE8637"/>
              </a:buClr>
              <a:buNone/>
            </a:pPr>
            <a:endParaRPr lang="ru-RU" sz="21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Clr>
                <a:srgbClr val="FE8637"/>
              </a:buClr>
              <a:buNone/>
            </a:pPr>
            <a:r>
              <a:rPr lang="ru-RU" sz="2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lvl="0" indent="0">
              <a:buClr>
                <a:srgbClr val="FE8637"/>
              </a:buClr>
              <a:buNone/>
            </a:pPr>
            <a:endParaRPr lang="ru-RU" sz="39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ru-RU" sz="4300" b="1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23814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2" y="-8762"/>
            <a:ext cx="1440160" cy="165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9782" y="260648"/>
            <a:ext cx="7704856" cy="86409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синквейн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2890104"/>
            <a:ext cx="6120680" cy="39488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sz="9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72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72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72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72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72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72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8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96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96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состоит из 5 </a:t>
            </a:r>
            <a:r>
              <a:rPr lang="ru-RU" sz="96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строк</a:t>
            </a:r>
            <a:endParaRPr lang="ru-RU" sz="96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9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        Его </a:t>
            </a:r>
            <a:r>
              <a:rPr lang="ru-RU" sz="9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форма напоминает </a:t>
            </a:r>
            <a:r>
              <a:rPr lang="ru-RU" sz="96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ёлочку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Clr>
                <a:srgbClr val="FE8637"/>
              </a:buClr>
              <a:buNone/>
            </a:pPr>
            <a:endParaRPr lang="ru-RU" sz="98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39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lnSpc>
                <a:spcPct val="170000"/>
              </a:lnSpc>
              <a:buNone/>
            </a:pPr>
            <a:r>
              <a:rPr lang="ru-RU" sz="4300" b="1" dirty="0"/>
              <a:t>	</a:t>
            </a:r>
            <a:endParaRPr lang="ru-RU" sz="21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412776"/>
            <a:ext cx="8496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Слово «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синквейн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» происходит от французского слова «пять» и означает «стихотворение, состоящее из пяти строк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Дидактический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синквейн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появился в начале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XX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века в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США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Синквейн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– это не обычное стихотворение, а стихотворение, написанное в соответствии с определёнными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правилами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7020272" y="3776464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6696236" y="4386064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7345263" y="4386064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7623937" y="5021971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6975865" y="5021971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6327793" y="4999056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6652098" y="5618712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7344308" y="5618712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6003757" y="5618712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7947973" y="5618712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6951082" y="6200772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2729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3188" y="188640"/>
            <a:ext cx="77909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rgbClr val="777C84">
                        <a:shade val="20000"/>
                        <a:satMod val="200000"/>
                      </a:srgbClr>
                    </a:gs>
                    <a:gs pos="78000">
                      <a:srgbClr val="777C8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777C8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Schoolbook"/>
                <a:ea typeface="+mn-ea"/>
                <a:cs typeface="+mn-cs"/>
              </a:rPr>
              <a:t>Что пишется в каждой строке?</a:t>
            </a:r>
            <a:endParaRPr kumimoji="0" lang="ru-RU" sz="3600" b="1" i="0" u="none" strike="noStrike" kern="1200" cap="none" spc="0" normalizeH="0" baseline="0" noProof="0" dirty="0">
              <a:ln w="1905"/>
              <a:gradFill>
                <a:gsLst>
                  <a:gs pos="0">
                    <a:srgbClr val="777C84">
                      <a:shade val="20000"/>
                      <a:satMod val="200000"/>
                    </a:srgbClr>
                  </a:gs>
                  <a:gs pos="78000">
                    <a:srgbClr val="777C84">
                      <a:tint val="90000"/>
                      <a:shade val="89000"/>
                      <a:satMod val="220000"/>
                    </a:srgbClr>
                  </a:gs>
                  <a:gs pos="100000">
                    <a:srgbClr val="777C84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3" name="Рамка 2"/>
          <p:cNvSpPr/>
          <p:nvPr/>
        </p:nvSpPr>
        <p:spPr>
          <a:xfrm>
            <a:off x="323528" y="1556792"/>
            <a:ext cx="1728192" cy="72008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323528" y="2492896"/>
            <a:ext cx="1728192" cy="72008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323528" y="3501008"/>
            <a:ext cx="1728192" cy="72008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323528" y="4509120"/>
            <a:ext cx="1728192" cy="72008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323528" y="5517232"/>
            <a:ext cx="1728192" cy="72008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62880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598D9">
                    <a:lumMod val="75000"/>
                  </a:srgb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1 строка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7598D9">
                  <a:lumMod val="75000"/>
                </a:srgb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2636912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598D9">
                    <a:lumMod val="75000"/>
                  </a:srgb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2 строка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7598D9">
                  <a:lumMod val="75000"/>
                </a:srgb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362586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598D9">
                    <a:lumMod val="75000"/>
                  </a:srgb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3 строка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7598D9">
                  <a:lumMod val="75000"/>
                </a:srgb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4581128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598D9">
                    <a:lumMod val="75000"/>
                  </a:srgb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4 строка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7598D9">
                  <a:lumMod val="75000"/>
                </a:srgb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558924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598D9">
                    <a:lumMod val="75000"/>
                  </a:srgb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5 строка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7598D9">
                  <a:lumMod val="75000"/>
                </a:srgb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2411760" y="1412776"/>
            <a:ext cx="6408712" cy="720080"/>
          </a:xfrm>
          <a:prstGeom prst="wedgeRectCallout">
            <a:avLst>
              <a:gd name="adj1" fmla="val -54990"/>
              <a:gd name="adj2" fmla="val 2786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2411760" y="2420888"/>
            <a:ext cx="6408712" cy="720080"/>
          </a:xfrm>
          <a:prstGeom prst="wedgeRectCallout">
            <a:avLst>
              <a:gd name="adj1" fmla="val -54990"/>
              <a:gd name="adj2" fmla="val 4779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2411760" y="3429000"/>
            <a:ext cx="6408712" cy="720080"/>
          </a:xfrm>
          <a:prstGeom prst="wedgeRectCallout">
            <a:avLst>
              <a:gd name="adj1" fmla="val -54990"/>
              <a:gd name="adj2" fmla="val 2786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2411760" y="4509120"/>
            <a:ext cx="6408712" cy="720080"/>
          </a:xfrm>
          <a:prstGeom prst="wedgeRectCallout">
            <a:avLst>
              <a:gd name="adj1" fmla="val -55206"/>
              <a:gd name="adj2" fmla="val 12475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2411760" y="5589240"/>
            <a:ext cx="5184576" cy="720080"/>
          </a:xfrm>
          <a:prstGeom prst="wedgeRectCallout">
            <a:avLst>
              <a:gd name="adj1" fmla="val -57395"/>
              <a:gd name="adj2" fmla="val -4841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39752" y="1340768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1 слово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– заголовок. Это существительное или местоимение. (Кто? Что?)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11760" y="2348880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2 слова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Это прилагательные. (Какой? Какая? Какое? Какие?)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11760" y="3356992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3 слова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Это глаголы. (Что делает? Что делают?)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11760" y="4437112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4 слова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Это фраза, в которой выражается личное  мнение к предмету разговора.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39752" y="5517232"/>
            <a:ext cx="5256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1 слово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Вывод, итог. Это существительное. (Кто? Что?)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543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3168352" cy="2321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3356992"/>
            <a:ext cx="7414592" cy="3257128"/>
          </a:xfrm>
        </p:spPr>
        <p:txBody>
          <a:bodyPr>
            <a:no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3600" i="1" cap="none" dirty="0">
                <a:solidFill>
                  <a:prstClr val="black"/>
                </a:solidFill>
                <a:latin typeface="+mn-lt"/>
                <a:ea typeface="+mn-ea"/>
                <a:cs typeface="Arial" charset="0"/>
              </a:rPr>
              <a:t>«Чтение – ничто;</a:t>
            </a:r>
            <a:br>
              <a:rPr lang="ru-RU" sz="3600" i="1" cap="none" dirty="0">
                <a:solidFill>
                  <a:prstClr val="black"/>
                </a:solidFill>
                <a:latin typeface="+mn-lt"/>
                <a:ea typeface="+mn-ea"/>
                <a:cs typeface="Arial" charset="0"/>
              </a:rPr>
            </a:br>
            <a:r>
              <a:rPr lang="ru-RU" sz="3600" i="1" cap="none" dirty="0">
                <a:solidFill>
                  <a:prstClr val="black"/>
                </a:solidFill>
                <a:latin typeface="+mn-lt"/>
                <a:ea typeface="+mn-ea"/>
                <a:cs typeface="Arial" charset="0"/>
              </a:rPr>
              <a:t>         осмысленное чтение – кое-что;</a:t>
            </a:r>
            <a:br>
              <a:rPr lang="ru-RU" sz="3600" i="1" cap="none" dirty="0">
                <a:solidFill>
                  <a:prstClr val="black"/>
                </a:solidFill>
                <a:latin typeface="+mn-lt"/>
                <a:ea typeface="+mn-ea"/>
                <a:cs typeface="Arial" charset="0"/>
              </a:rPr>
            </a:br>
            <a:r>
              <a:rPr lang="ru-RU" sz="3600" i="1" cap="none" dirty="0">
                <a:solidFill>
                  <a:prstClr val="black"/>
                </a:solidFill>
                <a:latin typeface="+mn-lt"/>
                <a:ea typeface="+mn-ea"/>
                <a:cs typeface="Arial" charset="0"/>
              </a:rPr>
              <a:t> чтение осмысленное и прочувственное –                                                            </a:t>
            </a:r>
            <a:r>
              <a:rPr lang="ru-RU" sz="3600" i="1" cap="none" dirty="0" smtClean="0">
                <a:solidFill>
                  <a:prstClr val="black"/>
                </a:solidFill>
                <a:latin typeface="+mn-lt"/>
                <a:ea typeface="+mn-ea"/>
                <a:cs typeface="Arial" charset="0"/>
              </a:rPr>
              <a:t>совершенство»</a:t>
            </a:r>
            <a:r>
              <a:rPr lang="ru-RU" sz="3600" i="1" cap="none" dirty="0">
                <a:solidFill>
                  <a:prstClr val="black"/>
                </a:solidFill>
                <a:latin typeface="+mn-lt"/>
                <a:ea typeface="+mn-ea"/>
                <a:cs typeface="Arial" charset="0"/>
              </a:rPr>
              <a:t/>
            </a:r>
            <a:br>
              <a:rPr lang="ru-RU" sz="3600" i="1" cap="none" dirty="0">
                <a:solidFill>
                  <a:prstClr val="black"/>
                </a:solidFill>
                <a:latin typeface="+mn-lt"/>
                <a:ea typeface="+mn-ea"/>
                <a:cs typeface="Arial" charset="0"/>
              </a:rPr>
            </a:br>
            <a:r>
              <a:rPr lang="ru-RU" sz="2400" b="0" i="1" cap="none" dirty="0">
                <a:solidFill>
                  <a:prstClr val="black"/>
                </a:solidFill>
                <a:latin typeface="+mn-lt"/>
                <a:ea typeface="+mn-ea"/>
                <a:cs typeface="Arial" charset="0"/>
              </a:rPr>
              <a:t>                                                                                                 </a:t>
            </a:r>
            <a:r>
              <a:rPr lang="ru-RU" sz="2400" b="0" i="1" cap="none" dirty="0" smtClean="0">
                <a:solidFill>
                  <a:prstClr val="black"/>
                </a:solidFill>
                <a:latin typeface="+mn-lt"/>
                <a:ea typeface="+mn-ea"/>
                <a:cs typeface="Arial" charset="0"/>
              </a:rPr>
              <a:t>                      </a:t>
            </a:r>
            <a:r>
              <a:rPr lang="ru-RU" sz="2400" i="1" cap="none" dirty="0" smtClean="0">
                <a:solidFill>
                  <a:prstClr val="black"/>
                </a:solidFill>
                <a:latin typeface="+mn-lt"/>
                <a:ea typeface="+mn-ea"/>
                <a:cs typeface="Arial" charset="0"/>
              </a:rPr>
              <a:t>А.С. Пушкин</a:t>
            </a:r>
            <a:r>
              <a:rPr lang="ru-RU" sz="2400" b="0" cap="none" dirty="0">
                <a:solidFill>
                  <a:prstClr val="black"/>
                </a:solidFill>
                <a:latin typeface="+mn-lt"/>
                <a:ea typeface="+mn-ea"/>
                <a:cs typeface="Arial" charset="0"/>
              </a:rPr>
              <a:t/>
            </a:r>
            <a:br>
              <a:rPr lang="ru-RU" sz="2400" b="0" cap="none" dirty="0">
                <a:solidFill>
                  <a:prstClr val="black"/>
                </a:solidFill>
                <a:latin typeface="+mn-lt"/>
                <a:ea typeface="+mn-ea"/>
                <a:cs typeface="Arial" charset="0"/>
              </a:rPr>
            </a:br>
            <a:r>
              <a:rPr lang="ru-RU" sz="4000" dirty="0">
                <a:solidFill>
                  <a:schemeClr val="tx1"/>
                </a:solidFill>
              </a:rPr>
              <a:t/>
            </a:r>
            <a:br>
              <a:rPr lang="ru-RU" sz="4000" dirty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3627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15208" y="409864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Schoolbook"/>
                <a:ea typeface="+mn-ea"/>
                <a:cs typeface="+mn-cs"/>
              </a:rPr>
              <a:t>Дети сочиняют </a:t>
            </a:r>
            <a:r>
              <a:rPr kumimoji="0" lang="ru-RU" sz="3600" b="1" i="0" u="none" strike="noStrike" kern="1200" cap="none" spc="0" normalizeH="0" baseline="0" noProof="0" dirty="0" err="1">
                <a:ln w="1905"/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Schoolbook"/>
                <a:ea typeface="+mn-ea"/>
                <a:cs typeface="+mn-cs"/>
              </a:rPr>
              <a:t>синквейны</a:t>
            </a:r>
            <a:r>
              <a:rPr kumimoji="0" lang="ru-RU" sz="2800" b="1" i="0" u="none" strike="noStrike" kern="1200" cap="none" spc="0" normalizeH="0" baseline="0" noProof="0" dirty="0">
                <a:ln w="1905"/>
                <a:gradFill>
                  <a:gsLst>
                    <a:gs pos="0">
                      <a:srgbClr val="777C84">
                        <a:shade val="20000"/>
                        <a:satMod val="200000"/>
                      </a:srgbClr>
                    </a:gs>
                    <a:gs pos="78000">
                      <a:srgbClr val="777C8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777C8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Schoolbook"/>
                <a:ea typeface="+mn-ea"/>
                <a:cs typeface="+mn-cs"/>
              </a:rPr>
              <a:t>…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891850"/>
            <a:ext cx="45365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rPr>
              <a:t>Она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rPr>
              <a:t>Красивая, нежная.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rPr>
              <a:t>Ласкает, любит, заботится.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rPr>
              <a:t>Мой самый родной человек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rPr>
              <a:t>Мамочка.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23928" y="3122854"/>
            <a:ext cx="43204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rPr>
              <a:t>Осень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rPr>
              <a:t>Весёлая, разноцветная.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rPr>
              <a:t>Украшает, восхищает, танцует.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rPr>
              <a:t>Красивое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rPr>
              <a:t>, яркое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rPr>
              <a:t>время года.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rPr>
              <a:t>Красавица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4897228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rPr>
              <a:t>Костя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rPr>
              <a:t>Любознательный, честный.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rPr>
              <a:t>Рассуждает, учится, помогает.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rPr>
              <a:t>Сначала думает – потом делает.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rPr>
              <a:t>Настоящий товарищ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7" y="225207"/>
            <a:ext cx="1800200" cy="14777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60648"/>
            <a:ext cx="1800200" cy="1477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3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024" y="1340768"/>
            <a:ext cx="7533943" cy="52565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260648"/>
            <a:ext cx="2808312" cy="2303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0718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532" y="314654"/>
            <a:ext cx="8376932" cy="628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1765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1507"/>
            <a:ext cx="7467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ЗАКЛЮЧЕНИЕ: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268760"/>
            <a:ext cx="8208912" cy="511256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Применение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приемов работы с текстом формируют у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читательскую грамотность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все виды УУД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работы  прежде  всего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зависит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организует учебную деятельность и становится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заинтересованным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соучастником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этого процесса.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тогда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уверенно может сказать: 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Мои ученики будут узнавать новое не только от меня;  они будут открывать это новое сами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(И.Г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Песталоцци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69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Читательская грамотность - 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2276872"/>
            <a:ext cx="8147248" cy="2260848"/>
          </a:xfrm>
        </p:spPr>
        <p:txBody>
          <a:bodyPr>
            <a:normAutofit fontScale="85000" lnSpcReduction="10000"/>
          </a:bodyPr>
          <a:lstStyle/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sz="3000" b="1" i="1" dirty="0">
                <a:solidFill>
                  <a:prstClr val="black"/>
                </a:solidFill>
                <a:cs typeface="Arial" charset="0"/>
              </a:rPr>
              <a:t>способность человека понимать и использовать письменные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жизни. </a:t>
            </a:r>
          </a:p>
          <a:p>
            <a:pPr marL="0" indent="0" algn="just">
              <a:buNone/>
            </a:pPr>
            <a:endParaRPr lang="ru-RU" sz="3500" b="1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4725144"/>
            <a:ext cx="1775254" cy="204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64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7848872" cy="418058"/>
          </a:xfrm>
        </p:spPr>
        <p:txBody>
          <a:bodyPr>
            <a:noAutofit/>
          </a:bodyPr>
          <a:lstStyle/>
          <a:p>
            <a:r>
              <a:rPr lang="ru-RU" sz="2800" b="1" cap="none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Чтение </a:t>
            </a:r>
            <a:r>
              <a:rPr lang="ru-RU" sz="2800" b="1" cap="none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800" b="1" cap="none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остановками</a:t>
            </a:r>
            <a:endParaRPr lang="ru-RU" sz="2800" dirty="0">
              <a:solidFill>
                <a:srgbClr val="00B05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/>
          </p:nvPr>
        </p:nvGraphicFramePr>
        <p:xfrm>
          <a:off x="395536" y="836712"/>
          <a:ext cx="8136904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9552" y="203167"/>
            <a:ext cx="1584176" cy="1300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79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218886"/>
            <a:ext cx="7704856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Тонкие </a:t>
            </a:r>
            <a:r>
              <a:rPr lang="ru-RU" sz="40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толстые </a:t>
            </a: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86909" y="1700808"/>
            <a:ext cx="7457499" cy="475252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sz="98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E8637"/>
              </a:buClr>
              <a:buNone/>
            </a:pPr>
            <a:endParaRPr lang="ru-RU" sz="39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70000"/>
              </a:lnSpc>
              <a:buNone/>
            </a:pPr>
            <a:r>
              <a:rPr lang="ru-RU" sz="8000" b="1" i="1" dirty="0" smtClean="0">
                <a:solidFill>
                  <a:prstClr val="black"/>
                </a:solidFill>
              </a:rPr>
              <a:t>Прием </a:t>
            </a:r>
            <a:r>
              <a:rPr lang="ru-RU" sz="8000" b="1" i="1" dirty="0">
                <a:solidFill>
                  <a:prstClr val="black"/>
                </a:solidFill>
              </a:rPr>
              <a:t>помогает структурировать </a:t>
            </a:r>
            <a:r>
              <a:rPr lang="ru-RU" sz="8000" b="1" i="1" dirty="0" smtClean="0">
                <a:solidFill>
                  <a:prstClr val="black"/>
                </a:solidFill>
              </a:rPr>
              <a:t>понимание</a:t>
            </a:r>
            <a:endParaRPr lang="ru-RU" sz="8000" b="1" i="1" dirty="0">
              <a:solidFill>
                <a:prstClr val="black"/>
              </a:solidFill>
            </a:endParaRPr>
          </a:p>
          <a:p>
            <a:pPr marL="0" lvl="0" indent="0">
              <a:buClr>
                <a:srgbClr val="FE8637"/>
              </a:buClr>
              <a:buNone/>
            </a:pPr>
            <a:r>
              <a:rPr lang="ru-RU" sz="3600" b="1" dirty="0">
                <a:solidFill>
                  <a:prstClr val="black"/>
                </a:solidFill>
              </a:rPr>
              <a:t> </a:t>
            </a:r>
          </a:p>
          <a:p>
            <a:pPr marL="0" lvl="0" indent="0" algn="ctr">
              <a:buClr>
                <a:srgbClr val="FE8637"/>
              </a:buClr>
              <a:buNone/>
            </a:pPr>
            <a:r>
              <a:rPr lang="ru-RU" sz="12800" b="1" dirty="0" smtClean="0">
                <a:solidFill>
                  <a:srgbClr val="FF0000"/>
                </a:solidFill>
              </a:rPr>
              <a:t>«</a:t>
            </a:r>
            <a:r>
              <a:rPr lang="ru-RU" sz="12800" b="1" dirty="0">
                <a:solidFill>
                  <a:srgbClr val="FF0000"/>
                </a:solidFill>
              </a:rPr>
              <a:t>тонкие» (фактические</a:t>
            </a:r>
            <a:r>
              <a:rPr lang="ru-RU" sz="12800" b="1" dirty="0" smtClean="0">
                <a:solidFill>
                  <a:srgbClr val="FF0000"/>
                </a:solidFill>
              </a:rPr>
              <a:t>)</a:t>
            </a:r>
          </a:p>
          <a:p>
            <a:pPr marL="0" lvl="0" indent="0" algn="ctr">
              <a:buClr>
                <a:srgbClr val="FE8637"/>
              </a:buClr>
              <a:buNone/>
            </a:pPr>
            <a:r>
              <a:rPr lang="ru-RU" sz="9600" b="1" dirty="0" smtClean="0"/>
              <a:t> </a:t>
            </a:r>
            <a:r>
              <a:rPr lang="ru-RU" sz="9600" b="1" dirty="0"/>
              <a:t>вопросы требуют однозначного ответа </a:t>
            </a:r>
            <a:endParaRPr lang="ru-RU" sz="9600" b="1" dirty="0" smtClean="0"/>
          </a:p>
          <a:p>
            <a:pPr marL="0" lvl="0" indent="0" algn="ctr">
              <a:buClr>
                <a:srgbClr val="FE8637"/>
              </a:buClr>
              <a:buNone/>
            </a:pPr>
            <a:r>
              <a:rPr lang="ru-RU" sz="9600" b="1" dirty="0" smtClean="0"/>
              <a:t>Кто</a:t>
            </a:r>
            <a:r>
              <a:rPr lang="ru-RU" sz="9600" b="1" dirty="0"/>
              <a:t>? Что? Когда</a:t>
            </a:r>
            <a:r>
              <a:rPr lang="ru-RU" sz="9600" b="1" dirty="0" smtClean="0"/>
              <a:t>?</a:t>
            </a:r>
            <a:endParaRPr lang="ru-RU" sz="9600" b="1" dirty="0"/>
          </a:p>
          <a:p>
            <a:pPr marL="0" lvl="0" indent="0" algn="ctr">
              <a:buClr>
                <a:srgbClr val="FE8637"/>
              </a:buClr>
              <a:buNone/>
            </a:pPr>
            <a:r>
              <a:rPr lang="ru-RU" sz="12800" b="1" dirty="0">
                <a:solidFill>
                  <a:srgbClr val="FF0000"/>
                </a:solidFill>
              </a:rPr>
              <a:t> «толстые</a:t>
            </a:r>
            <a:r>
              <a:rPr lang="ru-RU" sz="12800" b="1" dirty="0" smtClean="0">
                <a:solidFill>
                  <a:srgbClr val="FF0000"/>
                </a:solidFill>
              </a:rPr>
              <a:t>»  (</a:t>
            </a:r>
            <a:r>
              <a:rPr lang="ru-RU" sz="12800" b="1" dirty="0">
                <a:solidFill>
                  <a:srgbClr val="FF0000"/>
                </a:solidFill>
              </a:rPr>
              <a:t>проблемные</a:t>
            </a:r>
            <a:r>
              <a:rPr lang="ru-RU" sz="12800" b="1" dirty="0" smtClean="0">
                <a:solidFill>
                  <a:srgbClr val="FF0000"/>
                </a:solidFill>
              </a:rPr>
              <a:t>)</a:t>
            </a:r>
          </a:p>
          <a:p>
            <a:pPr marL="0" lvl="0" indent="0" algn="ctr">
              <a:buClr>
                <a:srgbClr val="FE8637"/>
              </a:buClr>
              <a:buNone/>
            </a:pPr>
            <a:r>
              <a:rPr lang="ru-RU" sz="11200" b="1" dirty="0" smtClean="0">
                <a:solidFill>
                  <a:prstClr val="black"/>
                </a:solidFill>
              </a:rPr>
              <a:t>  </a:t>
            </a:r>
            <a:r>
              <a:rPr lang="ru-RU" sz="9600" b="1" dirty="0">
                <a:solidFill>
                  <a:prstClr val="black"/>
                </a:solidFill>
              </a:rPr>
              <a:t>направлены на анализ, причинно-следственные связи и рефлексию. </a:t>
            </a:r>
            <a:endParaRPr lang="ru-RU" sz="9600" b="1" dirty="0" smtClean="0">
              <a:solidFill>
                <a:prstClr val="black"/>
              </a:solidFill>
            </a:endParaRPr>
          </a:p>
          <a:p>
            <a:pPr marL="0" lvl="0" indent="0" algn="ctr">
              <a:lnSpc>
                <a:spcPct val="170000"/>
              </a:lnSpc>
              <a:buClr>
                <a:srgbClr val="FE8637"/>
              </a:buClr>
              <a:buNone/>
            </a:pPr>
            <a:r>
              <a:rPr lang="ru-RU" sz="9600" b="1" dirty="0" smtClean="0">
                <a:solidFill>
                  <a:prstClr val="black"/>
                </a:solidFill>
              </a:rPr>
              <a:t>Почему</a:t>
            </a:r>
            <a:r>
              <a:rPr lang="ru-RU" sz="9600" b="1" dirty="0">
                <a:solidFill>
                  <a:prstClr val="black"/>
                </a:solidFill>
              </a:rPr>
              <a:t>? Зачем? Что если</a:t>
            </a:r>
            <a:r>
              <a:rPr lang="ru-RU" sz="9600" b="1" dirty="0" smtClean="0">
                <a:solidFill>
                  <a:prstClr val="black"/>
                </a:solidFill>
              </a:rPr>
              <a:t>?</a:t>
            </a:r>
            <a:endParaRPr lang="ru-RU" sz="9600" b="1" dirty="0">
              <a:solidFill>
                <a:prstClr val="black"/>
              </a:solidFill>
            </a:endParaRPr>
          </a:p>
          <a:p>
            <a:pPr marL="0" lvl="0" indent="0">
              <a:lnSpc>
                <a:spcPct val="170000"/>
              </a:lnSpc>
              <a:buClr>
                <a:srgbClr val="FE8637"/>
              </a:buClr>
              <a:buNone/>
            </a:pPr>
            <a:endParaRPr lang="ru-RU" sz="4000" b="1" dirty="0">
              <a:solidFill>
                <a:prstClr val="black"/>
              </a:solidFill>
            </a:endParaRPr>
          </a:p>
          <a:p>
            <a:pPr marL="0" lvl="0" indent="0" algn="just">
              <a:lnSpc>
                <a:spcPct val="170000"/>
              </a:lnSpc>
              <a:buClr>
                <a:srgbClr val="FE8637"/>
              </a:buClr>
              <a:buNone/>
            </a:pPr>
            <a:r>
              <a:rPr lang="ru-RU" sz="2800" b="1" dirty="0">
                <a:solidFill>
                  <a:prstClr val="black"/>
                </a:solidFill>
              </a:rPr>
              <a:t>                                                                        </a:t>
            </a:r>
          </a:p>
          <a:p>
            <a:pPr marL="0" indent="0">
              <a:lnSpc>
                <a:spcPct val="170000"/>
              </a:lnSpc>
              <a:buNone/>
            </a:pPr>
            <a:endParaRPr lang="ru-RU" sz="4300" b="1" dirty="0"/>
          </a:p>
          <a:p>
            <a:pPr marL="0" indent="0" algn="just">
              <a:lnSpc>
                <a:spcPct val="170000"/>
              </a:lnSpc>
              <a:buNone/>
            </a:pPr>
            <a:r>
              <a:rPr lang="ru-RU" sz="1600" b="1" dirty="0" smtClean="0"/>
              <a:t>                                                                       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909" y="260648"/>
            <a:ext cx="1593519" cy="170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57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218886"/>
            <a:ext cx="7704856" cy="864096"/>
          </a:xfrm>
        </p:spPr>
        <p:txBody>
          <a:bodyPr>
            <a:normAutofit fontScale="90000"/>
          </a:bodyPr>
          <a:lstStyle/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Тонкие </a:t>
            </a:r>
            <a:r>
              <a:rPr lang="ru-RU" sz="40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толстые </a:t>
            </a: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</a:t>
            </a: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0327" y="1484784"/>
            <a:ext cx="7704856" cy="4392488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sz="4300" b="1" dirty="0"/>
              <a:t> </a:t>
            </a:r>
            <a:r>
              <a:rPr lang="ru-RU" sz="2800" b="1" u="sng" dirty="0" smtClean="0">
                <a:solidFill>
                  <a:srgbClr val="FF0000"/>
                </a:solidFill>
              </a:rPr>
              <a:t>Примеры </a:t>
            </a:r>
            <a:r>
              <a:rPr lang="ru-RU" sz="2800" b="1" u="sng" dirty="0">
                <a:solidFill>
                  <a:srgbClr val="FF0000"/>
                </a:solidFill>
              </a:rPr>
              <a:t>ключевых слов толстых и тонких вопросов</a:t>
            </a:r>
          </a:p>
          <a:p>
            <a:pPr marL="0" indent="0">
              <a:lnSpc>
                <a:spcPct val="170000"/>
              </a:lnSpc>
              <a:buNone/>
            </a:pPr>
            <a:endParaRPr lang="ru-RU" sz="4300" b="1" dirty="0" smtClean="0"/>
          </a:p>
          <a:p>
            <a:pPr marL="0" indent="0">
              <a:lnSpc>
                <a:spcPct val="170000"/>
              </a:lnSpc>
              <a:buNone/>
            </a:pPr>
            <a:endParaRPr lang="ru-RU" sz="4300" b="1" dirty="0"/>
          </a:p>
          <a:p>
            <a:pPr marL="0" indent="0" algn="just">
              <a:lnSpc>
                <a:spcPct val="170000"/>
              </a:lnSpc>
              <a:buNone/>
            </a:pPr>
            <a:r>
              <a:rPr lang="ru-RU" sz="1600" b="1" dirty="0" smtClean="0"/>
              <a:t>                                                                        </a:t>
            </a:r>
          </a:p>
          <a:p>
            <a:pPr marL="0" indent="0" algn="r">
              <a:lnSpc>
                <a:spcPct val="170000"/>
              </a:lnSpc>
              <a:buNone/>
            </a:pPr>
            <a:r>
              <a:rPr lang="ru-RU" sz="2100" b="1" dirty="0"/>
              <a:t> </a:t>
            </a:r>
            <a:r>
              <a:rPr lang="ru-RU" sz="2100" b="1" dirty="0" smtClean="0"/>
              <a:t>                                                                                                                                         </a:t>
            </a:r>
            <a:endParaRPr lang="ru-RU" sz="21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909" y="260648"/>
            <a:ext cx="1593519" cy="1707713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179512" y="2420888"/>
          <a:ext cx="8568951" cy="40440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84018">
                  <a:extLst>
                    <a:ext uri="{9D8B030D-6E8A-4147-A177-3AD203B41FA5}">
                      <a16:colId xmlns:a16="http://schemas.microsoft.com/office/drawing/2014/main" val="2877296460"/>
                    </a:ext>
                  </a:extLst>
                </a:gridCol>
                <a:gridCol w="4284933">
                  <a:extLst>
                    <a:ext uri="{9D8B030D-6E8A-4147-A177-3AD203B41FA5}">
                      <a16:colId xmlns:a16="http://schemas.microsoft.com/office/drawing/2014/main" val="2270786667"/>
                    </a:ext>
                  </a:extLst>
                </a:gridCol>
              </a:tblGrid>
              <a:tr h="4716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Тонкие </a:t>
                      </a:r>
                      <a:endParaRPr lang="ru-RU" sz="24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вопросы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Толстые </a:t>
                      </a:r>
                      <a:endParaRPr lang="ru-RU" sz="24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</a:rPr>
                        <a:t>вопросы</a:t>
                      </a:r>
                      <a:r>
                        <a:rPr lang="ru-RU" sz="2400" b="1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775555"/>
                  </a:ext>
                </a:extLst>
              </a:tr>
              <a:tr h="24081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Кто…?                                       Что…? </a:t>
                      </a:r>
                      <a:endParaRPr lang="ru-RU" sz="16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Когда</a:t>
                      </a:r>
                      <a:r>
                        <a:rPr lang="ru-RU" sz="2000" dirty="0">
                          <a:effectLst/>
                        </a:rPr>
                        <a:t>…?                                 </a:t>
                      </a:r>
                      <a:r>
                        <a:rPr lang="ru-RU" sz="2000" dirty="0" smtClean="0">
                          <a:effectLst/>
                        </a:rPr>
                        <a:t>Может</a:t>
                      </a:r>
                      <a:r>
                        <a:rPr lang="ru-RU" sz="2000" dirty="0">
                          <a:effectLst/>
                        </a:rPr>
                        <a:t>…?</a:t>
                      </a:r>
                      <a:endParaRPr lang="ru-RU" sz="16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 Будет…?                                 Мог ли …? </a:t>
                      </a:r>
                      <a:endParaRPr lang="ru-RU" sz="16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Верно ли …?                          Было ли …?</a:t>
                      </a:r>
                      <a:endParaRPr lang="ru-RU" sz="16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 Как звали …?                       Согласны ли Вы</a:t>
                      </a:r>
                      <a:r>
                        <a:rPr lang="ru-RU" sz="2000" dirty="0" smtClean="0">
                          <a:effectLst/>
                        </a:rPr>
                        <a:t>…?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Дайте несколько объяснений, почему...? </a:t>
                      </a:r>
                      <a:endParaRPr lang="ru-RU" sz="16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Почему Вы считаете (думаете) …? </a:t>
                      </a:r>
                      <a:endParaRPr lang="ru-RU" sz="16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В чем различие…? </a:t>
                      </a:r>
                      <a:endParaRPr lang="ru-RU" sz="16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Предположите, что будет, если…? </a:t>
                      </a:r>
                      <a:endParaRPr lang="ru-RU" sz="16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Что, если…?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6018735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223963" y="27813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1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1470" y="80628"/>
            <a:ext cx="7704856" cy="86409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Кубик </a:t>
            </a:r>
            <a:r>
              <a:rPr lang="ru-RU" sz="40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232756"/>
            <a:ext cx="7992888" cy="4392488"/>
          </a:xfrm>
        </p:spPr>
        <p:txBody>
          <a:bodyPr>
            <a:normAutofit fontScale="25000" lnSpcReduction="20000"/>
          </a:bodyPr>
          <a:lstStyle/>
          <a:p>
            <a:pPr marL="0" lvl="0" indent="0">
              <a:buClr>
                <a:srgbClr val="FE8637"/>
              </a:buClr>
              <a:buNone/>
            </a:pPr>
            <a:r>
              <a:rPr lang="ru-RU" sz="6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Суть приёма: </a:t>
            </a:r>
          </a:p>
          <a:p>
            <a:pPr marL="0" lvl="0" indent="0" algn="just">
              <a:buClr>
                <a:srgbClr val="FE8637"/>
              </a:buClr>
              <a:buNone/>
            </a:pPr>
            <a:r>
              <a:rPr lang="ru-RU" sz="6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Грань «Назови» — </a:t>
            </a:r>
            <a:r>
              <a:rPr lang="ru-RU" sz="6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простые вопросы, ребёнку предлагается назвать предмет, явление, термин. </a:t>
            </a:r>
          </a:p>
          <a:p>
            <a:pPr marL="0" lvl="0" indent="0" algn="just">
              <a:buClr>
                <a:srgbClr val="FE8637"/>
              </a:buClr>
              <a:buNone/>
            </a:pPr>
            <a:r>
              <a:rPr lang="ru-RU" sz="6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Грань «Почему» — </a:t>
            </a:r>
            <a:r>
              <a:rPr lang="ru-RU" sz="6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сформулировать причинно-следственные связи, описать процессы, которые происходят с указанным предметом, явлением. </a:t>
            </a:r>
          </a:p>
          <a:p>
            <a:pPr marL="0" lvl="0" indent="0" algn="just">
              <a:buClr>
                <a:srgbClr val="FE8637"/>
              </a:buClr>
              <a:buNone/>
            </a:pPr>
            <a:r>
              <a:rPr lang="ru-RU" sz="6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Грань «Объясни» — </a:t>
            </a:r>
            <a:r>
              <a:rPr lang="ru-RU" sz="6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уточняющие вопросы, помогают увидеть проблему в разных аспектах и сфокусировать внимание на всех сторонах заданной проблемы. </a:t>
            </a:r>
          </a:p>
          <a:p>
            <a:pPr marL="0" lvl="0" indent="0" algn="just">
              <a:buClr>
                <a:srgbClr val="FE8637"/>
              </a:buClr>
              <a:buNone/>
            </a:pPr>
            <a:r>
              <a:rPr lang="ru-RU" sz="6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4.Грань «Предложи» — </a:t>
            </a:r>
            <a:r>
              <a:rPr lang="ru-RU" sz="6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ребёнок должен предложить свою задачу, которая позволяет применить то или иное правило, либо предложить своё видение проблемы, свои идеи. </a:t>
            </a:r>
          </a:p>
          <a:p>
            <a:pPr marL="0" lvl="0" indent="0" algn="just">
              <a:buClr>
                <a:srgbClr val="FE8637"/>
              </a:buClr>
              <a:buNone/>
            </a:pPr>
            <a:r>
              <a:rPr lang="ru-RU" sz="6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5.Грань «Придумай» — </a:t>
            </a:r>
            <a:r>
              <a:rPr lang="ru-RU" sz="6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вопросы, которые содержат элемент предположения, вымысла. </a:t>
            </a:r>
          </a:p>
          <a:p>
            <a:pPr marL="0" lvl="0" indent="0" algn="just">
              <a:buClr>
                <a:srgbClr val="FE8637"/>
              </a:buClr>
              <a:buNone/>
            </a:pPr>
            <a:r>
              <a:rPr lang="ru-RU" sz="6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6.Грань «Поделись» — </a:t>
            </a:r>
            <a:r>
              <a:rPr lang="ru-RU" sz="6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этого блока предназначены для активации мыслительной деятельности, учат анализировать, выделять факты и следствия, оценивать значимость полученных сведений. </a:t>
            </a:r>
          </a:p>
          <a:p>
            <a:pPr marL="0" indent="0">
              <a:lnSpc>
                <a:spcPct val="170000"/>
              </a:lnSpc>
              <a:buNone/>
            </a:pPr>
            <a:endParaRPr lang="ru-RU" sz="4300" b="1" dirty="0"/>
          </a:p>
          <a:p>
            <a:pPr marL="0" indent="0">
              <a:lnSpc>
                <a:spcPct val="170000"/>
              </a:lnSpc>
              <a:buNone/>
            </a:pPr>
            <a:endParaRPr lang="ru-RU" sz="4300" b="1" dirty="0"/>
          </a:p>
          <a:p>
            <a:pPr marL="0" indent="0">
              <a:lnSpc>
                <a:spcPct val="170000"/>
              </a:lnSpc>
              <a:buNone/>
            </a:pPr>
            <a:endParaRPr lang="ru-RU" sz="4300" b="1" dirty="0"/>
          </a:p>
          <a:p>
            <a:pPr marL="0" indent="0" algn="r">
              <a:lnSpc>
                <a:spcPct val="170000"/>
              </a:lnSpc>
              <a:buNone/>
            </a:pPr>
            <a:r>
              <a:rPr lang="ru-RU" sz="1900" b="1" dirty="0"/>
              <a:t>.</a:t>
            </a:r>
            <a:r>
              <a:rPr lang="ru-RU" sz="4300" b="1" dirty="0"/>
              <a:t>	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448" y="80628"/>
            <a:ext cx="1058228" cy="122413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0E327B-E2E5-413A-8AC5-4780A89EBB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4526000"/>
            <a:ext cx="4608512" cy="2223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1B49927-BAB2-467F-8F64-7AC1ECBBE7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4634312"/>
            <a:ext cx="2232248" cy="2115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4242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2" y="-8762"/>
            <a:ext cx="1440160" cy="165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3604" y="548680"/>
            <a:ext cx="7704856" cy="864096"/>
          </a:xfrm>
        </p:spPr>
        <p:txBody>
          <a:bodyPr>
            <a:normAutofit fontScale="90000"/>
          </a:bodyPr>
          <a:lstStyle/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2500" b="1" cap="none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</a:t>
            </a:r>
            <a:r>
              <a:rPr lang="ru-RU" sz="4400" b="1" cap="none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Верные</a:t>
            </a:r>
            <a:r>
              <a:rPr lang="ru-RU" sz="4400" b="1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неверные </a:t>
            </a:r>
            <a:r>
              <a:rPr lang="ru-RU" sz="4400" b="1" cap="none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утверждения</a:t>
            </a:r>
            <a:endParaRPr lang="ru-RU" sz="4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907704" y="1556792"/>
            <a:ext cx="5616624" cy="4392488"/>
          </a:xfrm>
        </p:spPr>
        <p:txBody>
          <a:bodyPr>
            <a:normAutofit fontScale="25000" lnSpcReduction="20000"/>
          </a:bodyPr>
          <a:lstStyle/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endParaRPr lang="ru-RU" sz="1700" dirty="0">
              <a:solidFill>
                <a:prstClr val="black"/>
              </a:solidFill>
              <a:latin typeface="Times New Roman" panose="02020603050405020304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8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Используется на </a:t>
            </a:r>
            <a:r>
              <a:rPr lang="ru-RU" sz="80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стадии вызова </a:t>
            </a:r>
            <a:r>
              <a:rPr lang="ru-RU" sz="8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с целью мотивации    предстоящей деятельности  и подготовки учащихся к выполнению последующей работы. </a:t>
            </a: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endParaRPr lang="ru-RU" sz="8000" b="1" dirty="0">
              <a:solidFill>
                <a:prstClr val="black"/>
              </a:solidFill>
              <a:latin typeface="Times New Roman" panose="02020603050405020304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endParaRPr lang="ru-RU" sz="8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8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У</a:t>
            </a:r>
            <a:r>
              <a:rPr lang="ru-RU" sz="80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читель </a:t>
            </a:r>
            <a:r>
              <a:rPr lang="ru-RU" sz="8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зачитывает утверждения, которые нужно оценить как верные или неверные и обосновать свои решения. </a:t>
            </a:r>
            <a:endParaRPr lang="ru-RU" sz="8000" b="1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80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Информация выслушивается</a:t>
            </a:r>
            <a:r>
              <a:rPr lang="ru-RU" sz="8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, записывается, обсуждается. </a:t>
            </a:r>
            <a:endParaRPr lang="ru-RU" sz="8000" b="1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80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Работа </a:t>
            </a:r>
            <a:r>
              <a:rPr lang="ru-RU" sz="8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ведется  индивидуально, в парах,  в группах. </a:t>
            </a:r>
            <a:endParaRPr lang="ru-RU" sz="39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ru-RU" sz="4300" b="1" dirty="0"/>
              <a:t>	</a:t>
            </a:r>
            <a:endParaRPr lang="ru-RU" sz="4300" b="1" dirty="0" smtClean="0"/>
          </a:p>
          <a:p>
            <a:pPr marL="0" indent="0">
              <a:lnSpc>
                <a:spcPct val="170000"/>
              </a:lnSpc>
              <a:buNone/>
            </a:pPr>
            <a:endParaRPr lang="ru-RU" sz="4300" b="1" dirty="0"/>
          </a:p>
        </p:txBody>
      </p:sp>
    </p:spTree>
    <p:extLst>
      <p:ext uri="{BB962C8B-B14F-4D97-AF65-F5344CB8AC3E}">
        <p14:creationId xmlns:p14="http://schemas.microsoft.com/office/powerpoint/2010/main" val="255038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472958" cy="72008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Уголки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331640" y="1772816"/>
            <a:ext cx="6552728" cy="4392488"/>
          </a:xfrm>
        </p:spPr>
        <p:txBody>
          <a:bodyPr>
            <a:normAutofit/>
          </a:bodyPr>
          <a:lstStyle/>
          <a:p>
            <a:pPr marL="0" lvl="0" indent="0">
              <a:buClr>
                <a:srgbClr val="FE8637"/>
              </a:buClr>
              <a:buNone/>
            </a:pPr>
            <a:endParaRPr lang="ru-RU" sz="39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70000"/>
              </a:lnSpc>
              <a:buNone/>
            </a:pPr>
            <a:r>
              <a:rPr lang="ru-RU" sz="4300" b="1" dirty="0"/>
              <a:t>	</a:t>
            </a:r>
            <a:endParaRPr lang="ru-RU" sz="4300" b="1" dirty="0" smtClean="0"/>
          </a:p>
          <a:p>
            <a:pPr marL="0" indent="0" algn="just">
              <a:lnSpc>
                <a:spcPct val="170000"/>
              </a:lnSpc>
              <a:buNone/>
            </a:pPr>
            <a:endParaRPr lang="ru-RU" sz="4300" b="1" dirty="0"/>
          </a:p>
          <a:p>
            <a:pPr marL="0" indent="0" algn="just">
              <a:lnSpc>
                <a:spcPct val="170000"/>
              </a:lnSpc>
              <a:buNone/>
            </a:pPr>
            <a:endParaRPr lang="ru-RU" sz="4300" b="1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908720"/>
            <a:ext cx="7320983" cy="5490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2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1672</TotalTime>
  <Words>814</Words>
  <Application>Microsoft Office PowerPoint</Application>
  <PresentationFormat>Экран (4:3)</PresentationFormat>
  <Paragraphs>222</Paragraphs>
  <Slides>23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Arial</vt:lpstr>
      <vt:lpstr>Calibri</vt:lpstr>
      <vt:lpstr>Century Schoolbook</vt:lpstr>
      <vt:lpstr>Century Schoolbook (Основной текст)</vt:lpstr>
      <vt:lpstr>Comic Sans MS</vt:lpstr>
      <vt:lpstr>Constantia</vt:lpstr>
      <vt:lpstr>Times New Roman</vt:lpstr>
      <vt:lpstr>Wingdings</vt:lpstr>
      <vt:lpstr>Wingdings 2</vt:lpstr>
      <vt:lpstr>Эркер</vt:lpstr>
      <vt:lpstr>Презентация PowerPoint</vt:lpstr>
      <vt:lpstr>«Чтение – ничто;          осмысленное чтение – кое-что;  чтение осмысленное и прочувственное –                                                            совершенство»                                                                                                                        А.С. Пушкин  </vt:lpstr>
      <vt:lpstr>Читательская грамотность - </vt:lpstr>
      <vt:lpstr>                 Чтение с остановками</vt:lpstr>
      <vt:lpstr>  Тонкие и толстые  вопросы </vt:lpstr>
      <vt:lpstr>  Тонкие и толстые  вопросы </vt:lpstr>
      <vt:lpstr>Кубик Блума</vt:lpstr>
      <vt:lpstr>               Верные, неверные утверждения</vt:lpstr>
      <vt:lpstr>Уголки</vt:lpstr>
      <vt:lpstr>Кластер </vt:lpstr>
      <vt:lpstr>Заполнение сравнительной таблицы</vt:lpstr>
      <vt:lpstr>Заполнение сравнительной таблицы</vt:lpstr>
      <vt:lpstr>Инсерт</vt:lpstr>
      <vt:lpstr>Мозговой штурм </vt:lpstr>
      <vt:lpstr>Мозговой штурм </vt:lpstr>
      <vt:lpstr>Создание викторины Вам – просто,  ученикам- полезно.</vt:lpstr>
      <vt:lpstr>Логическая цепочка </vt:lpstr>
      <vt:lpstr>синквейн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Татьяна Дмитриевна</cp:lastModifiedBy>
  <cp:revision>137</cp:revision>
  <dcterms:created xsi:type="dcterms:W3CDTF">2016-01-31T07:22:59Z</dcterms:created>
  <dcterms:modified xsi:type="dcterms:W3CDTF">2026-02-26T09:09:05Z</dcterms:modified>
</cp:coreProperties>
</file>